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2" r:id="rId2"/>
    <p:sldId id="264" r:id="rId3"/>
    <p:sldId id="265" r:id="rId4"/>
    <p:sldId id="284" r:id="rId5"/>
    <p:sldId id="273" r:id="rId6"/>
    <p:sldId id="285" r:id="rId7"/>
    <p:sldId id="269" r:id="rId8"/>
    <p:sldId id="270" r:id="rId9"/>
    <p:sldId id="272" r:id="rId10"/>
    <p:sldId id="274" r:id="rId11"/>
    <p:sldId id="268" r:id="rId12"/>
    <p:sldId id="275" r:id="rId13"/>
    <p:sldId id="276" r:id="rId14"/>
    <p:sldId id="278" r:id="rId15"/>
    <p:sldId id="277" r:id="rId16"/>
    <p:sldId id="279" r:id="rId17"/>
    <p:sldId id="280" r:id="rId18"/>
    <p:sldId id="281" r:id="rId19"/>
    <p:sldId id="263" r:id="rId20"/>
    <p:sldId id="283" r:id="rId21"/>
    <p:sldId id="282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96" d="100"/>
          <a:sy n="96" d="100"/>
        </p:scale>
        <p:origin x="5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BAF4F44-C0B3-4B56-B40C-8BA9D9A747E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ECDA757-22F0-4D21-A99D-87CE722ADB0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297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0AA4B6-0671-4188-AE6E-F8698214722C}" type="datetime1">
              <a:rPr lang="hu-HU" smtClean="0"/>
              <a:t>2024. 01. 25.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72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C773E1-2C77-44AF-8D60-6A4F26421401}" type="datetime1">
              <a:rPr lang="hu-HU" smtClean="0"/>
              <a:t>2024. 01. 25.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2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62C06D-6056-489B-A650-81492655D5A5}" type="datetime1">
              <a:rPr lang="hu-HU" smtClean="0"/>
              <a:t>2024. 01. 25.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81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E360BF-77C8-42E5-9CDF-14017F107492}" type="datetime1">
              <a:rPr lang="hu-HU" smtClean="0"/>
              <a:t>2024. 01. 25.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03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93EA73-2EEF-43A3-AB60-04FCF650D9D1}" type="datetime1">
              <a:rPr lang="hu-HU" smtClean="0"/>
              <a:t>2024. 01. 25.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9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2"/>
            <a:ext cx="2743200" cy="365125"/>
          </a:xfrm>
          <a:prstGeom prst="rect">
            <a:avLst/>
          </a:prstGeom>
        </p:spPr>
        <p:txBody>
          <a:bodyPr/>
          <a:lstStyle/>
          <a:p>
            <a:fld id="{30A3D3BD-1E68-49A7-B7DD-A5C2BD3BD687}" type="datetime1">
              <a:rPr lang="hu-HU" smtClean="0"/>
              <a:t>2024. 01. 25.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2"/>
            <a:ext cx="2743200" cy="365125"/>
          </a:xfrm>
          <a:prstGeom prst="rect">
            <a:avLst/>
          </a:prstGeom>
        </p:spPr>
        <p:txBody>
          <a:bodyPr/>
          <a:lstStyle/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9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D957D0-F5E0-4B1D-9EAD-46AC40A1016D}" type="datetime1">
              <a:rPr lang="hu-HU" smtClean="0"/>
              <a:t>2024. 01. 25.</a:t>
            </a:fld>
            <a:endParaRPr lang="hu-HU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11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87D7F6-076F-40E6-B518-D4CC2D08D5C8}" type="datetime1">
              <a:rPr lang="hu-HU" smtClean="0"/>
              <a:t>2024. 01. 25.</a:t>
            </a:fld>
            <a:endParaRPr lang="hu-HU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585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D25C92-4CA7-4B2B-8589-0CB4D701DF39}" type="datetime1">
              <a:rPr lang="hu-HU" smtClean="0"/>
              <a:t>2024. 01. 25.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21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347454-40AD-4CD6-BE65-ADE4DCE10879}" type="datetime1">
              <a:rPr lang="hu-HU" smtClean="0"/>
              <a:t>2024. 01. 25.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88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388890-C2EF-41EF-B78B-F5E0F57AAB67}" type="datetime1">
              <a:rPr lang="hu-HU" smtClean="0"/>
              <a:t>2024. 01. 25.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6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715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2C1308A-5AED-403F-96F7-03885E2D448C}" type="datetime1">
              <a:rPr lang="hu-HU" smtClean="0"/>
              <a:t>2024. 01. 25.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6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6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00D84E3C-B01F-4FFE-A705-1FD4F1F18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04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5400" y="1628800"/>
            <a:ext cx="10884024" cy="23876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Vizsgálati módszerek, laboratóriumi tapasztalatok I.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PFA vegyületek, </a:t>
            </a:r>
            <a:r>
              <a:rPr lang="hu-HU" dirty="0" err="1"/>
              <a:t>Biszfenol</a:t>
            </a:r>
            <a:r>
              <a:rPr lang="hu-HU" dirty="0"/>
              <a:t>-A, </a:t>
            </a:r>
            <a:r>
              <a:rPr lang="hu-HU" dirty="0" err="1" smtClean="0"/>
              <a:t>Mikrocisztin</a:t>
            </a:r>
            <a:r>
              <a:rPr lang="hu-HU" dirty="0" smtClean="0"/>
              <a:t>-LR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65004" y="4016400"/>
            <a:ext cx="7344816" cy="1080120"/>
          </a:xfrm>
        </p:spPr>
        <p:txBody>
          <a:bodyPr>
            <a:normAutofit/>
          </a:bodyPr>
          <a:lstStyle/>
          <a:p>
            <a:r>
              <a:rPr lang="hu-HU" dirty="0"/>
              <a:t>Erdélyi </a:t>
            </a:r>
            <a:r>
              <a:rPr lang="hu-HU" dirty="0" smtClean="0"/>
              <a:t>Norbert</a:t>
            </a:r>
            <a:br>
              <a:rPr lang="hu-HU" dirty="0" smtClean="0"/>
            </a:br>
            <a:r>
              <a:rPr lang="hu-HU" dirty="0" smtClean="0"/>
              <a:t>NNGYK </a:t>
            </a:r>
            <a:r>
              <a:rPr lang="hu-HU" dirty="0"/>
              <a:t>Közegészségügyi Laboratóriumi és Módszertani </a:t>
            </a:r>
            <a:r>
              <a:rPr lang="hu-HU" dirty="0" smtClean="0"/>
              <a:t>Főosztály</a:t>
            </a:r>
            <a:br>
              <a:rPr lang="hu-HU" dirty="0" smtClean="0"/>
            </a:br>
            <a:r>
              <a:rPr lang="hu-HU" dirty="0" smtClean="0"/>
              <a:t>2024.01.25.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744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802416" cy="1325563"/>
          </a:xfrm>
        </p:spPr>
        <p:txBody>
          <a:bodyPr>
            <a:normAutofit/>
          </a:bodyPr>
          <a:lstStyle/>
          <a:p>
            <a:r>
              <a:rPr lang="hu-HU" b="1" dirty="0" err="1"/>
              <a:t>Mikrocisztin</a:t>
            </a:r>
            <a:r>
              <a:rPr lang="hu-HU" b="1" dirty="0"/>
              <a:t>-LR mérése az ISO 20179:2005 szabvány alapján </a:t>
            </a:r>
            <a:r>
              <a:rPr lang="hu-HU" b="1" dirty="0" smtClean="0"/>
              <a:t>4.</a:t>
            </a:r>
            <a:endParaRPr lang="hu-HU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1808003"/>
            <a:ext cx="4852835" cy="30600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777812"/>
            <a:ext cx="4428656" cy="30600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507798" y="17778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</a:rPr>
              <a:t>DAD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8742514" y="1777812"/>
            <a:ext cx="101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</a:rPr>
              <a:t>MS/MS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711624" y="530120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</a:rPr>
              <a:t>250 </a:t>
            </a:r>
            <a:r>
              <a:rPr lang="hu-HU" dirty="0" err="1">
                <a:latin typeface="Arial" panose="020B0604020202020204" pitchFamily="34" charset="0"/>
              </a:rPr>
              <a:t>ng</a:t>
            </a:r>
            <a:r>
              <a:rPr lang="hu-HU" dirty="0">
                <a:latin typeface="Arial" panose="020B0604020202020204" pitchFamily="34" charset="0"/>
              </a:rPr>
              <a:t>/ml </a:t>
            </a:r>
            <a:r>
              <a:rPr lang="hu-HU" dirty="0" smtClean="0">
                <a:latin typeface="Arial" panose="020B0604020202020204" pitchFamily="34" charset="0"/>
              </a:rPr>
              <a:t>kalibráló oldat 2 µl injektálása esetén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766971" y="1774658"/>
            <a:ext cx="2323455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1900" dirty="0">
                <a:latin typeface="Arial" panose="020B0604020202020204" pitchFamily="34" charset="0"/>
              </a:rPr>
              <a:t>Probléma: „híg” hiteles anyagminták elérhetőek a forgalmazóknál</a:t>
            </a:r>
          </a:p>
          <a:p>
            <a:pPr algn="just">
              <a:lnSpc>
                <a:spcPct val="150000"/>
              </a:lnSpc>
            </a:pPr>
            <a:r>
              <a:rPr lang="hu-HU" sz="1900" dirty="0">
                <a:latin typeface="Arial" panose="020B0604020202020204" pitchFamily="34" charset="0"/>
              </a:rPr>
              <a:t>MS előny =&gt; alacsonyabbra lehet kalibrálni, így kevesebb standard fogy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66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ép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514" y="3876234"/>
            <a:ext cx="4320000" cy="1845226"/>
          </a:xfrm>
          <a:prstGeom prst="rect">
            <a:avLst/>
          </a:prstGeom>
        </p:spPr>
      </p:pic>
      <p:pic>
        <p:nvPicPr>
          <p:cNvPr id="26" name="Kép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514" y="1107724"/>
            <a:ext cx="4320000" cy="2324051"/>
          </a:xfrm>
          <a:prstGeom prst="rect">
            <a:avLst/>
          </a:prstGeom>
        </p:spPr>
      </p:pic>
      <p:sp>
        <p:nvSpPr>
          <p:cNvPr id="27" name="Tartalom helye 26"/>
          <p:cNvSpPr>
            <a:spLocks noGrp="1"/>
          </p:cNvSpPr>
          <p:nvPr>
            <p:ph idx="1"/>
          </p:nvPr>
        </p:nvSpPr>
        <p:spPr>
          <a:xfrm>
            <a:off x="191344" y="1916832"/>
            <a:ext cx="7127704" cy="43924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hu-HU" sz="2400" dirty="0" smtClean="0"/>
              <a:t>Mérési módszerek</a:t>
            </a:r>
          </a:p>
          <a:p>
            <a:pPr lvl="1" algn="just">
              <a:lnSpc>
                <a:spcPct val="150000"/>
              </a:lnSpc>
            </a:pPr>
            <a:r>
              <a:rPr lang="hu-HU" sz="2100" dirty="0" smtClean="0"/>
              <a:t>ISO 21675:2019 (</a:t>
            </a:r>
            <a:r>
              <a:rPr lang="hu-HU" sz="2100" dirty="0" smtClean="0"/>
              <a:t>15/20 komponens)</a:t>
            </a:r>
            <a:endParaRPr lang="hu-HU" sz="2100" dirty="0" smtClean="0"/>
          </a:p>
          <a:p>
            <a:pPr lvl="1" algn="just">
              <a:lnSpc>
                <a:spcPct val="150000"/>
              </a:lnSpc>
            </a:pPr>
            <a:r>
              <a:rPr lang="hu-HU" sz="2100" dirty="0"/>
              <a:t>EPA </a:t>
            </a:r>
            <a:r>
              <a:rPr lang="hu-HU" sz="2100" dirty="0" err="1" smtClean="0"/>
              <a:t>Method</a:t>
            </a:r>
            <a:r>
              <a:rPr lang="hu-HU" sz="2100" dirty="0" smtClean="0"/>
              <a:t> 537:2009 (</a:t>
            </a:r>
            <a:r>
              <a:rPr lang="hu-HU" sz="2100" dirty="0" smtClean="0"/>
              <a:t>11/20 komponens)</a:t>
            </a:r>
            <a:endParaRPr lang="hu-HU" sz="2100" dirty="0" smtClean="0"/>
          </a:p>
          <a:p>
            <a:pPr lvl="1" algn="just">
              <a:lnSpc>
                <a:spcPct val="150000"/>
              </a:lnSpc>
            </a:pPr>
            <a:r>
              <a:rPr lang="hu-HU" sz="2100" dirty="0" smtClean="0"/>
              <a:t>EPA </a:t>
            </a:r>
            <a:r>
              <a:rPr lang="hu-HU" sz="2100" dirty="0" err="1" smtClean="0"/>
              <a:t>Method</a:t>
            </a:r>
            <a:r>
              <a:rPr lang="hu-HU" sz="2100" dirty="0" smtClean="0"/>
              <a:t> 533:2019 (</a:t>
            </a:r>
            <a:r>
              <a:rPr lang="hu-HU" sz="2100" dirty="0" smtClean="0"/>
              <a:t>14/20 komponens)</a:t>
            </a:r>
          </a:p>
          <a:p>
            <a:pPr lvl="1" algn="just">
              <a:lnSpc>
                <a:spcPct val="150000"/>
              </a:lnSpc>
            </a:pPr>
            <a:r>
              <a:rPr lang="hu-HU" sz="2100" dirty="0" smtClean="0"/>
              <a:t>Az EU dolgozik egy minden komponenst tartalmazó módszeren</a:t>
            </a:r>
            <a:endParaRPr lang="hu-HU" sz="2100" dirty="0" smtClean="0"/>
          </a:p>
          <a:p>
            <a:pPr algn="just">
              <a:lnSpc>
                <a:spcPct val="150000"/>
              </a:lnSpc>
            </a:pPr>
            <a:r>
              <a:rPr lang="hu-HU" sz="2400" dirty="0" smtClean="0"/>
              <a:t>Közös jellemző: SPE-t követő HPLC-MS/MS mérés</a:t>
            </a:r>
          </a:p>
          <a:p>
            <a:pPr algn="just">
              <a:lnSpc>
                <a:spcPct val="150000"/>
              </a:lnSpc>
            </a:pPr>
            <a:r>
              <a:rPr lang="hu-HU" sz="2400" dirty="0" smtClean="0"/>
              <a:t>100 </a:t>
            </a:r>
            <a:r>
              <a:rPr lang="hu-HU" sz="2400" dirty="0" err="1" smtClean="0"/>
              <a:t>ng</a:t>
            </a:r>
            <a:r>
              <a:rPr lang="hu-HU" sz="2400" dirty="0" smtClean="0"/>
              <a:t>/l a határérték a 20 vegyület összegére =&gt; cél az 5 </a:t>
            </a:r>
            <a:r>
              <a:rPr lang="hu-HU" sz="2400" dirty="0" err="1" smtClean="0"/>
              <a:t>ng</a:t>
            </a:r>
            <a:r>
              <a:rPr lang="hu-HU" sz="2400" dirty="0" smtClean="0"/>
              <a:t>/l alsóméréshatár</a:t>
            </a:r>
            <a:endParaRPr lang="hu-HU" sz="2400" dirty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9768168" y="1107724"/>
            <a:ext cx="0" cy="21772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9480376" y="3284984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9842029" y="3111351"/>
            <a:ext cx="35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n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0753219" y="5721460"/>
            <a:ext cx="1391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latin typeface="Arial" panose="020B0604020202020204" pitchFamily="34" charset="0"/>
              </a:rPr>
              <a:t>N=1-10</a:t>
            </a:r>
          </a:p>
        </p:txBody>
      </p:sp>
      <p:cxnSp>
        <p:nvCxnSpPr>
          <p:cNvPr id="30" name="Egyenes összekötő 29"/>
          <p:cNvCxnSpPr/>
          <p:nvPr/>
        </p:nvCxnSpPr>
        <p:spPr>
          <a:xfrm>
            <a:off x="9480376" y="1110990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8892106" y="1107724"/>
            <a:ext cx="0" cy="21772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8904312" y="1125638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892106" y="3284984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9979428" y="3723168"/>
            <a:ext cx="0" cy="21772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9691636" y="5900428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9691636" y="3726434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9103366" y="3723168"/>
            <a:ext cx="0" cy="21772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9115572" y="3741082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9103366" y="5900428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9990941" y="5700374"/>
            <a:ext cx="35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n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11</a:t>
            </a:fld>
            <a:endParaRPr lang="hu-HU"/>
          </a:p>
        </p:txBody>
      </p:sp>
      <p:sp>
        <p:nvSpPr>
          <p:cNvPr id="42" name="Cím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946432" cy="1325563"/>
          </a:xfrm>
        </p:spPr>
        <p:txBody>
          <a:bodyPr/>
          <a:lstStyle/>
          <a:p>
            <a:r>
              <a:rPr lang="hu-HU" b="1" dirty="0" smtClean="0"/>
              <a:t>PFA mérési lehetőségek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2767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2846" y="249424"/>
            <a:ext cx="10946432" cy="1325563"/>
          </a:xfrm>
        </p:spPr>
        <p:txBody>
          <a:bodyPr/>
          <a:lstStyle/>
          <a:p>
            <a:r>
              <a:rPr lang="hu-HU" b="1" dirty="0" smtClean="0"/>
              <a:t>PFA komponensek mérése az ISO 21675:2019 szabvány alapján 1.</a:t>
            </a:r>
            <a:endParaRPr lang="hu-HU" b="1" dirty="0"/>
          </a:p>
        </p:txBody>
      </p:sp>
      <p:pic>
        <p:nvPicPr>
          <p:cNvPr id="1026" name="Picture 2" descr="https://www.phenomenex.com/-/jssmedia/phxjss/data/media/images/phase-ligand/Strata-X-A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4" y="4469653"/>
            <a:ext cx="1781049" cy="95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gyenes összekötő 4"/>
          <p:cNvCxnSpPr/>
          <p:nvPr/>
        </p:nvCxnSpPr>
        <p:spPr>
          <a:xfrm>
            <a:off x="272578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08582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509758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085822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2725782" y="440774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3013814" y="4407459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797790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013814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725782" y="4403762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725782" y="411971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Lefelé nyíl 14"/>
          <p:cNvSpPr/>
          <p:nvPr/>
        </p:nvSpPr>
        <p:spPr>
          <a:xfrm>
            <a:off x="2797790" y="253553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501168" y="1526004"/>
            <a:ext cx="2689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Mosás: 5 ml ammóniás metanol, 5 ml metanol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Kondicionálás, </a:t>
            </a:r>
            <a:r>
              <a:rPr lang="hu-H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ekvilibrálás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5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ml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ecetsavas víz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5123921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483961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907897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5483961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5123921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5411953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195929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411953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5123921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5123921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Lefelé nyíl 26"/>
          <p:cNvSpPr/>
          <p:nvPr/>
        </p:nvSpPr>
        <p:spPr>
          <a:xfrm>
            <a:off x="5195929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015880" y="1774406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Minta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felvitele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pH =3,5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9" name="Lefelé nyíl 28"/>
          <p:cNvSpPr/>
          <p:nvPr/>
        </p:nvSpPr>
        <p:spPr>
          <a:xfrm>
            <a:off x="2797790" y="476778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5195929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1" name="Ellipszis 30"/>
          <p:cNvSpPr/>
          <p:nvPr/>
        </p:nvSpPr>
        <p:spPr>
          <a:xfrm>
            <a:off x="5148875" y="3284994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2" name="Ellipszis 31"/>
          <p:cNvSpPr/>
          <p:nvPr/>
        </p:nvSpPr>
        <p:spPr>
          <a:xfrm>
            <a:off x="5295198" y="3640286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3" name="Ellipszis 32"/>
          <p:cNvSpPr/>
          <p:nvPr/>
        </p:nvSpPr>
        <p:spPr>
          <a:xfrm>
            <a:off x="5087557" y="5141073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4" name="Ellipszis 33"/>
          <p:cNvSpPr/>
          <p:nvPr/>
        </p:nvSpPr>
        <p:spPr>
          <a:xfrm>
            <a:off x="5422644" y="511465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5" name="Háromszög 34"/>
          <p:cNvSpPr/>
          <p:nvPr/>
        </p:nvSpPr>
        <p:spPr>
          <a:xfrm>
            <a:off x="5303941" y="336849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6" name="Háromszög 35"/>
          <p:cNvSpPr/>
          <p:nvPr/>
        </p:nvSpPr>
        <p:spPr>
          <a:xfrm>
            <a:off x="5150840" y="3558087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5177927" y="3861666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5345909" y="3986156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39" name="Egyenes összekötő 38"/>
          <p:cNvCxnSpPr/>
          <p:nvPr/>
        </p:nvCxnSpPr>
        <p:spPr>
          <a:xfrm>
            <a:off x="832824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68828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8112224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688288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328248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V="1">
            <a:off x="8616280" y="445002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8400256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8616280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8328248" y="4446331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8328248" y="4162284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Lefelé nyíl 48"/>
          <p:cNvSpPr/>
          <p:nvPr/>
        </p:nvSpPr>
        <p:spPr>
          <a:xfrm>
            <a:off x="8400256" y="25781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0" name="Szövegdoboz 49"/>
          <p:cNvSpPr txBox="1"/>
          <p:nvPr/>
        </p:nvSpPr>
        <p:spPr>
          <a:xfrm>
            <a:off x="7421505" y="1526004"/>
            <a:ext cx="2161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Mosás: 5 ml desztillált víz, 5 ml ecetsavas víz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3 perc szárítás</a:t>
            </a:r>
            <a:endParaRPr lang="hu-H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1" name="Lefelé nyíl 50"/>
          <p:cNvSpPr/>
          <p:nvPr/>
        </p:nvSpPr>
        <p:spPr>
          <a:xfrm>
            <a:off x="8400256" y="48270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2" name="Háromszög 51"/>
          <p:cNvSpPr/>
          <p:nvPr/>
        </p:nvSpPr>
        <p:spPr>
          <a:xfrm>
            <a:off x="8567619" y="430970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3" name="Háromszög 52"/>
          <p:cNvSpPr/>
          <p:nvPr/>
        </p:nvSpPr>
        <p:spPr>
          <a:xfrm>
            <a:off x="8340905" y="4173983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8210978" y="49400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5" name="Téglalap 54"/>
          <p:cNvSpPr/>
          <p:nvPr/>
        </p:nvSpPr>
        <p:spPr>
          <a:xfrm>
            <a:off x="8690445" y="5100174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56" name="Egyenes összekötő 55"/>
          <p:cNvCxnSpPr/>
          <p:nvPr/>
        </p:nvCxnSpPr>
        <p:spPr>
          <a:xfrm>
            <a:off x="10488488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10848528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>
            <a:off x="10272464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10848528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V="1">
            <a:off x="10488488" y="4455211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flipV="1">
            <a:off x="10776520" y="4454922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10560496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10776520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10488488" y="445122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10488488" y="4167178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Lefelé nyíl 65"/>
          <p:cNvSpPr/>
          <p:nvPr/>
        </p:nvSpPr>
        <p:spPr>
          <a:xfrm>
            <a:off x="10560496" y="258300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9621204" y="1532749"/>
            <a:ext cx="2066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Elúció: 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5 metanol, majd 5 ml ammóniás metanol, </a:t>
            </a: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öblíteni a mintartót!</a:t>
            </a:r>
            <a:endParaRPr lang="hu-HU" sz="1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8" name="Lefelé nyíl 67"/>
          <p:cNvSpPr/>
          <p:nvPr/>
        </p:nvSpPr>
        <p:spPr>
          <a:xfrm>
            <a:off x="10560496" y="483189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9" name="Háromszög 68"/>
          <p:cNvSpPr/>
          <p:nvPr/>
        </p:nvSpPr>
        <p:spPr>
          <a:xfrm>
            <a:off x="10369786" y="5049489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0" name="Háromszög 69"/>
          <p:cNvSpPr/>
          <p:nvPr/>
        </p:nvSpPr>
        <p:spPr>
          <a:xfrm>
            <a:off x="10892531" y="48807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71" name="Egyenes összekötő 70"/>
          <p:cNvCxnSpPr/>
          <p:nvPr/>
        </p:nvCxnSpPr>
        <p:spPr>
          <a:xfrm>
            <a:off x="6240016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6600056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6023992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>
            <a:off x="6600056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6240016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6528048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>
            <a:off x="6312024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6528048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6240016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>
            <a:off x="6240016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Lefelé nyíl 80"/>
          <p:cNvSpPr/>
          <p:nvPr/>
        </p:nvSpPr>
        <p:spPr>
          <a:xfrm>
            <a:off x="6312024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2" name="Lefelé nyíl 81"/>
          <p:cNvSpPr/>
          <p:nvPr/>
        </p:nvSpPr>
        <p:spPr>
          <a:xfrm>
            <a:off x="6312024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3" name="Háromszög 82"/>
          <p:cNvSpPr/>
          <p:nvPr/>
        </p:nvSpPr>
        <p:spPr>
          <a:xfrm>
            <a:off x="6479387" y="430999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4" name="Háromszög 83"/>
          <p:cNvSpPr/>
          <p:nvPr/>
        </p:nvSpPr>
        <p:spPr>
          <a:xfrm>
            <a:off x="6252673" y="417427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5" name="Téglalap 84"/>
          <p:cNvSpPr/>
          <p:nvPr/>
        </p:nvSpPr>
        <p:spPr>
          <a:xfrm>
            <a:off x="6306062" y="432513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6" name="Téglalap 85"/>
          <p:cNvSpPr/>
          <p:nvPr/>
        </p:nvSpPr>
        <p:spPr>
          <a:xfrm>
            <a:off x="6430331" y="4189400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902970" y="5456662"/>
            <a:ext cx="2888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1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2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Vizsgálandó komponens</a:t>
            </a:r>
          </a:p>
        </p:txBody>
      </p:sp>
      <p:sp>
        <p:nvSpPr>
          <p:cNvPr id="88" name="Ellipszis 87"/>
          <p:cNvSpPr/>
          <p:nvPr/>
        </p:nvSpPr>
        <p:spPr>
          <a:xfrm>
            <a:off x="841652" y="5528670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9" name="Téglalap 88"/>
          <p:cNvSpPr/>
          <p:nvPr/>
        </p:nvSpPr>
        <p:spPr>
          <a:xfrm>
            <a:off x="832941" y="588155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0" name="Háromszög 89"/>
          <p:cNvSpPr/>
          <p:nvPr/>
        </p:nvSpPr>
        <p:spPr>
          <a:xfrm>
            <a:off x="840784" y="613207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1" name="Szövegdoboz 90"/>
          <p:cNvSpPr txBox="1"/>
          <p:nvPr/>
        </p:nvSpPr>
        <p:spPr>
          <a:xfrm>
            <a:off x="411673" y="4121224"/>
            <a:ext cx="196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>
                <a:latin typeface="Arial" panose="020B0604020202020204" pitchFamily="34" charset="0"/>
              </a:rPr>
              <a:t>Strata</a:t>
            </a:r>
            <a:r>
              <a:rPr lang="hu-HU" sz="2400" dirty="0" smtClean="0">
                <a:latin typeface="Arial" panose="020B0604020202020204" pitchFamily="34" charset="0"/>
              </a:rPr>
              <a:t>-X-AW</a:t>
            </a:r>
            <a:endParaRPr lang="hu-HU" sz="2400" dirty="0">
              <a:latin typeface="Arial" panose="020B0604020202020204" pitchFamily="34" charset="0"/>
            </a:endParaRPr>
          </a:p>
        </p:txBody>
      </p:sp>
      <p:cxnSp>
        <p:nvCxnSpPr>
          <p:cNvPr id="92" name="Egyenes összekötő 91"/>
          <p:cNvCxnSpPr/>
          <p:nvPr/>
        </p:nvCxnSpPr>
        <p:spPr>
          <a:xfrm flipH="1">
            <a:off x="2431339" y="4290958"/>
            <a:ext cx="374198" cy="994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12</a:t>
            </a:fld>
            <a:endParaRPr lang="hu-HU"/>
          </a:p>
        </p:txBody>
      </p:sp>
      <p:sp>
        <p:nvSpPr>
          <p:cNvPr id="93" name="Szövegdoboz 92"/>
          <p:cNvSpPr txBox="1"/>
          <p:nvPr/>
        </p:nvSpPr>
        <p:spPr>
          <a:xfrm>
            <a:off x="4374668" y="5636722"/>
            <a:ext cx="283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</a:rPr>
              <a:t>Öblíteni kell a mintartót is!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22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PFA komponensek mérése az ISO 21675:2019 szabvány alapján </a:t>
            </a:r>
            <a:r>
              <a:rPr lang="hu-HU" b="1" dirty="0" smtClean="0"/>
              <a:t>2.</a:t>
            </a:r>
            <a:endParaRPr lang="hu-HU" dirty="0"/>
          </a:p>
        </p:txBody>
      </p:sp>
      <p:pic>
        <p:nvPicPr>
          <p:cNvPr id="4" name="Picture 2" descr="https://www.phenomenex.com/-/jssmedia/phxjss/data/media/images/phase-ligand/Strata-X-A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2190706"/>
            <a:ext cx="3180276" cy="170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6816080" y="172904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>
                <a:latin typeface="Arial" panose="020B0604020202020204" pitchFamily="34" charset="0"/>
              </a:rPr>
              <a:t>Strata</a:t>
            </a:r>
            <a:r>
              <a:rPr lang="hu-HU" sz="2400" dirty="0" smtClean="0">
                <a:latin typeface="Arial" panose="020B0604020202020204" pitchFamily="34" charset="0"/>
              </a:rPr>
              <a:t>-X-AW</a:t>
            </a:r>
            <a:endParaRPr lang="hu-HU" sz="2400" dirty="0">
              <a:latin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929797"/>
            <a:ext cx="4543946" cy="285438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52646" y="1971753"/>
            <a:ext cx="1656184" cy="2410435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>
            <a:off x="1271464" y="2102770"/>
            <a:ext cx="792088" cy="6184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6168008" y="4005064"/>
            <a:ext cx="482453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2100" dirty="0" smtClean="0">
                <a:latin typeface="Arial" panose="020B0604020202020204" pitchFamily="34" charset="0"/>
              </a:rPr>
              <a:t>Visszatartáshoz „aktiválni” kell a csoportot, </a:t>
            </a:r>
            <a:r>
              <a:rPr lang="hu-HU" sz="2100" dirty="0" err="1" smtClean="0">
                <a:latin typeface="Arial" panose="020B0604020202020204" pitchFamily="34" charset="0"/>
              </a:rPr>
              <a:t>protonálni</a:t>
            </a:r>
            <a:r>
              <a:rPr lang="hu-HU" sz="2100" dirty="0" smtClean="0">
                <a:latin typeface="Arial" panose="020B0604020202020204" pitchFamily="34" charset="0"/>
              </a:rPr>
              <a:t> kell, pH 6-7 között már működik</a:t>
            </a:r>
          </a:p>
          <a:p>
            <a:pPr algn="just">
              <a:lnSpc>
                <a:spcPct val="150000"/>
              </a:lnSpc>
            </a:pPr>
            <a:r>
              <a:rPr lang="hu-HU" sz="2100" dirty="0" smtClean="0">
                <a:latin typeface="Arial" panose="020B0604020202020204" pitchFamily="34" charset="0"/>
              </a:rPr>
              <a:t>Elúció esetén „deaktiválni” kell, ammóniás metanollal</a:t>
            </a:r>
            <a:endParaRPr lang="hu-HU" sz="2100" dirty="0">
              <a:latin typeface="Arial" panose="020B0604020202020204" pitchFamily="34" charset="0"/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889200" y="2204864"/>
            <a:ext cx="0" cy="28944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875507" y="4848894"/>
            <a:ext cx="12278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100" dirty="0" smtClean="0">
                <a:latin typeface="Arial" panose="020B0604020202020204" pitchFamily="34" charset="0"/>
              </a:rPr>
              <a:t>pK</a:t>
            </a:r>
            <a:r>
              <a:rPr lang="hu-HU" sz="2100" baseline="-25000" dirty="0" smtClean="0">
                <a:latin typeface="Arial" panose="020B0604020202020204" pitchFamily="34" charset="0"/>
              </a:rPr>
              <a:t>a</a:t>
            </a:r>
            <a:r>
              <a:rPr lang="hu-HU" sz="2100" dirty="0" smtClean="0">
                <a:latin typeface="Arial" panose="020B0604020202020204" pitchFamily="34" charset="0"/>
              </a:rPr>
              <a:t>:1,1</a:t>
            </a:r>
            <a:endParaRPr lang="hu-HU" sz="2100" dirty="0">
              <a:latin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962982" y="4775101"/>
            <a:ext cx="3060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100" dirty="0" smtClean="0">
                <a:latin typeface="Arial" panose="020B0604020202020204" pitchFamily="34" charset="0"/>
              </a:rPr>
              <a:t>Perfluor-butánsav a leggyengébb sav az összes vizsgálandó PFA vegyület közül</a:t>
            </a:r>
            <a:endParaRPr lang="hu-HU" sz="2100" dirty="0">
              <a:latin typeface="Arial" panose="020B0604020202020204" pitchFamily="34" charset="0"/>
            </a:endParaRPr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21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PFA komponensek mérése az ISO 21675:2019 szabvány alapján </a:t>
            </a:r>
            <a:r>
              <a:rPr lang="hu-HU" b="1" dirty="0" smtClean="0"/>
              <a:t>3.</a:t>
            </a: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369419" y="2924944"/>
            <a:ext cx="0" cy="14136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1847019" y="2924944"/>
            <a:ext cx="0" cy="1416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1363061" y="3068960"/>
            <a:ext cx="477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elé nyíl 9"/>
          <p:cNvSpPr/>
          <p:nvPr/>
        </p:nvSpPr>
        <p:spPr>
          <a:xfrm>
            <a:off x="1493942" y="2300378"/>
            <a:ext cx="247837" cy="44353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1939604" y="3961010"/>
            <a:ext cx="409178" cy="13533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812108" y="4731873"/>
            <a:ext cx="2664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>
                <a:latin typeface="Arial" panose="020B0604020202020204" pitchFamily="34" charset="0"/>
              </a:rPr>
              <a:t>10 ml </a:t>
            </a:r>
            <a:r>
              <a:rPr lang="hu-HU" sz="2400" dirty="0" err="1" smtClean="0">
                <a:latin typeface="Arial" panose="020B0604020202020204" pitchFamily="34" charset="0"/>
              </a:rPr>
              <a:t>eluátum</a:t>
            </a:r>
            <a:r>
              <a:rPr lang="hu-HU" sz="2400" dirty="0" smtClean="0">
                <a:latin typeface="Arial" panose="020B0604020202020204" pitchFamily="34" charset="0"/>
              </a:rPr>
              <a:t> bepárlása  1 ml-re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80999" y="1749390"/>
            <a:ext cx="1832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</a:rPr>
              <a:t>N</a:t>
            </a:r>
            <a:r>
              <a:rPr lang="hu-HU" sz="2400" baseline="-25000" dirty="0">
                <a:latin typeface="Arial" panose="020B0604020202020204" pitchFamily="34" charset="0"/>
              </a:rPr>
              <a:t>2</a:t>
            </a:r>
            <a:r>
              <a:rPr lang="hu-HU" sz="2400" dirty="0">
                <a:latin typeface="Arial" panose="020B0604020202020204" pitchFamily="34" charset="0"/>
              </a:rPr>
              <a:t> bepárlás</a:t>
            </a:r>
          </a:p>
        </p:txBody>
      </p:sp>
      <p:cxnSp>
        <p:nvCxnSpPr>
          <p:cNvPr id="16" name="Egyenes összekötő 15"/>
          <p:cNvCxnSpPr/>
          <p:nvPr/>
        </p:nvCxnSpPr>
        <p:spPr>
          <a:xfrm>
            <a:off x="2579054" y="3534855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H="1">
            <a:off x="2461275" y="3825975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2461275" y="3814884"/>
            <a:ext cx="0" cy="507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H="1">
            <a:off x="2461275" y="4336904"/>
            <a:ext cx="494823" cy="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2947080" y="3814884"/>
            <a:ext cx="3749" cy="5170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461275" y="4096346"/>
            <a:ext cx="477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843215" y="3534855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2843215" y="3825975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Jobbra nyíl 23"/>
          <p:cNvSpPr/>
          <p:nvPr/>
        </p:nvSpPr>
        <p:spPr>
          <a:xfrm>
            <a:off x="3159494" y="3961011"/>
            <a:ext cx="409178" cy="13533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614873" y="3544614"/>
            <a:ext cx="1986202" cy="96450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3561337" y="3793191"/>
            <a:ext cx="214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HPLC-MS/MS</a:t>
            </a:r>
            <a:endParaRPr lang="hu-HU" sz="2400" dirty="0">
              <a:latin typeface="Arial" panose="020B0604020202020204" pitchFamily="34" charset="0"/>
            </a:endParaRPr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529" y="3979228"/>
            <a:ext cx="4115879" cy="1758039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529" y="1233344"/>
            <a:ext cx="4115879" cy="2214239"/>
          </a:xfrm>
          <a:prstGeom prst="rect">
            <a:avLst/>
          </a:prstGeom>
        </p:spPr>
      </p:pic>
      <p:cxnSp>
        <p:nvCxnSpPr>
          <p:cNvPr id="29" name="Egyenes összekötő 28"/>
          <p:cNvCxnSpPr/>
          <p:nvPr/>
        </p:nvCxnSpPr>
        <p:spPr>
          <a:xfrm>
            <a:off x="7967183" y="1461967"/>
            <a:ext cx="0" cy="1838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7679391" y="3300792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>
            <a:off x="8041044" y="3198921"/>
            <a:ext cx="34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n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352594" y="5626197"/>
            <a:ext cx="14403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latin typeface="Arial" panose="020B0604020202020204" pitchFamily="34" charset="0"/>
              </a:rPr>
              <a:t>N=1-10</a:t>
            </a:r>
          </a:p>
        </p:txBody>
      </p:sp>
      <p:cxnSp>
        <p:nvCxnSpPr>
          <p:cNvPr id="33" name="Egyenes összekötő 32"/>
          <p:cNvCxnSpPr/>
          <p:nvPr/>
        </p:nvCxnSpPr>
        <p:spPr>
          <a:xfrm>
            <a:off x="7692761" y="1461967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091121" y="1461967"/>
            <a:ext cx="0" cy="1838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106274" y="1461967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7091121" y="3300792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8056467" y="3967640"/>
            <a:ext cx="0" cy="1838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768675" y="5806465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7816602" y="3986574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7180405" y="3967640"/>
            <a:ext cx="0" cy="1838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180405" y="3986574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7180405" y="5806465"/>
            <a:ext cx="27442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8079477" y="5656975"/>
            <a:ext cx="34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n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8443977" y="4097551"/>
            <a:ext cx="1172706" cy="165130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5626778" y="1412776"/>
            <a:ext cx="2989503" cy="18926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9264701" y="1552457"/>
            <a:ext cx="2965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Fő átmenet karbonsavak esetén:</a:t>
            </a:r>
          </a:p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M-[H</a:t>
            </a:r>
            <a:r>
              <a:rPr lang="hu-HU" sz="2400" baseline="30000" dirty="0" smtClean="0">
                <a:latin typeface="Arial" panose="020B0604020202020204" pitchFamily="34" charset="0"/>
              </a:rPr>
              <a:t>+</a:t>
            </a:r>
            <a:r>
              <a:rPr lang="hu-HU" sz="2400" dirty="0" smtClean="0">
                <a:latin typeface="Arial" panose="020B0604020202020204" pitchFamily="34" charset="0"/>
              </a:rPr>
              <a:t>] =&gt;M-[H</a:t>
            </a:r>
            <a:r>
              <a:rPr lang="hu-HU" sz="2400" baseline="30000" dirty="0" smtClean="0">
                <a:latin typeface="Arial" panose="020B0604020202020204" pitchFamily="34" charset="0"/>
              </a:rPr>
              <a:t>+</a:t>
            </a:r>
            <a:r>
              <a:rPr lang="hu-HU" sz="2400" dirty="0" smtClean="0">
                <a:latin typeface="Arial" panose="020B0604020202020204" pitchFamily="34" charset="0"/>
              </a:rPr>
              <a:t>]-CO</a:t>
            </a:r>
            <a:r>
              <a:rPr lang="hu-HU" sz="2400" baseline="-25000" dirty="0" smtClean="0">
                <a:latin typeface="Arial" panose="020B0604020202020204" pitchFamily="34" charset="0"/>
              </a:rPr>
              <a:t>2</a:t>
            </a:r>
            <a:endParaRPr lang="hu-HU" sz="2400" baseline="-25000" dirty="0">
              <a:latin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9819862" y="4138373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Fő átmenet </a:t>
            </a:r>
            <a:r>
              <a:rPr lang="hu-HU" sz="2400" dirty="0" err="1" smtClean="0">
                <a:latin typeface="Arial" panose="020B0604020202020204" pitchFamily="34" charset="0"/>
              </a:rPr>
              <a:t>szulfonsavak</a:t>
            </a:r>
            <a:r>
              <a:rPr lang="hu-HU" sz="2400" dirty="0" smtClean="0">
                <a:latin typeface="Arial" panose="020B0604020202020204" pitchFamily="34" charset="0"/>
              </a:rPr>
              <a:t> esetén:</a:t>
            </a:r>
          </a:p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M-[H</a:t>
            </a:r>
            <a:r>
              <a:rPr lang="hu-HU" sz="2400" baseline="30000" dirty="0" smtClean="0">
                <a:latin typeface="Arial" panose="020B0604020202020204" pitchFamily="34" charset="0"/>
              </a:rPr>
              <a:t>+</a:t>
            </a:r>
            <a:r>
              <a:rPr lang="hu-HU" sz="2400" dirty="0" smtClean="0">
                <a:latin typeface="Arial" panose="020B0604020202020204" pitchFamily="34" charset="0"/>
              </a:rPr>
              <a:t>] =&gt;80</a:t>
            </a:r>
            <a:endParaRPr lang="hu-HU" sz="2400" baseline="-25000" dirty="0">
              <a:latin typeface="Arial" panose="020B0604020202020204" pitchFamily="34" charset="0"/>
            </a:endParaRPr>
          </a:p>
        </p:txBody>
      </p:sp>
      <p:sp>
        <p:nvSpPr>
          <p:cNvPr id="60" name="Dia számának helye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14</a:t>
            </a:fld>
            <a:endParaRPr lang="hu-HU"/>
          </a:p>
        </p:txBody>
      </p:sp>
      <p:cxnSp>
        <p:nvCxnSpPr>
          <p:cNvPr id="57" name="Egyenes összekötő 56"/>
          <p:cNvCxnSpPr/>
          <p:nvPr/>
        </p:nvCxnSpPr>
        <p:spPr>
          <a:xfrm>
            <a:off x="1369419" y="4338572"/>
            <a:ext cx="1524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flipH="1">
            <a:off x="1731250" y="4331973"/>
            <a:ext cx="109411" cy="154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flipH="1">
            <a:off x="1504470" y="4484589"/>
            <a:ext cx="226782" cy="18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flipH="1">
            <a:off x="1703512" y="31409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flipH="1">
            <a:off x="1703512" y="32933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flipH="1">
            <a:off x="1703512" y="34457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flipH="1">
            <a:off x="1703512" y="35981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 flipH="1">
            <a:off x="1703512" y="3717032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>
            <a:off x="1703512" y="386104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 flipH="1">
            <a:off x="1703512" y="4021832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flipH="1">
            <a:off x="1703512" y="4149080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H="1">
            <a:off x="1703512" y="4293096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946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PFA mérés kihívásai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4784"/>
            <a:ext cx="10658400" cy="48965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hu-HU" sz="2400" dirty="0" smtClean="0"/>
              <a:t>Eszközök anyagok PFA szennyezései</a:t>
            </a:r>
          </a:p>
          <a:p>
            <a:pPr algn="just">
              <a:lnSpc>
                <a:spcPct val="160000"/>
              </a:lnSpc>
            </a:pPr>
            <a:r>
              <a:rPr lang="hu-HU" sz="2400" dirty="0" smtClean="0"/>
              <a:t>Szokásos szerves analitikában megszokott üvegeszközök „száműzése”, kitapadás miatt, helyette a műanyagok közül a polipropilén használata javasolható</a:t>
            </a:r>
          </a:p>
          <a:p>
            <a:pPr algn="just">
              <a:lnSpc>
                <a:spcPct val="160000"/>
              </a:lnSpc>
            </a:pPr>
            <a:r>
              <a:rPr lang="hu-HU" sz="2400" dirty="0" smtClean="0"/>
              <a:t>Akár az egyszerű hétköznapi tárgyak </a:t>
            </a:r>
            <a:r>
              <a:rPr lang="hu-HU" sz="2400" dirty="0" err="1" smtClean="0"/>
              <a:t>vízlepergető</a:t>
            </a:r>
            <a:r>
              <a:rPr lang="hu-HU" sz="2400" dirty="0" smtClean="0"/>
              <a:t> anyagai (esőkabát, gumicsizma, füzetek, post-it, stb.) problémát okozhatnak</a:t>
            </a:r>
          </a:p>
          <a:p>
            <a:pPr algn="just">
              <a:lnSpc>
                <a:spcPct val="160000"/>
              </a:lnSpc>
            </a:pPr>
            <a:r>
              <a:rPr lang="hu-HU" sz="2400" dirty="0" smtClean="0"/>
              <a:t>Mérőrendszer is tartalmazhat</a:t>
            </a:r>
          </a:p>
          <a:p>
            <a:pPr algn="just">
              <a:lnSpc>
                <a:spcPct val="160000"/>
              </a:lnSpc>
            </a:pPr>
            <a:r>
              <a:rPr lang="hu-HU" sz="2400" dirty="0" smtClean="0"/>
              <a:t>Vakok készítése!!!</a:t>
            </a:r>
          </a:p>
          <a:p>
            <a:pPr marL="342900" lvl="1" indent="0" algn="just">
              <a:lnSpc>
                <a:spcPct val="160000"/>
              </a:lnSpc>
              <a:buNone/>
            </a:pPr>
            <a:r>
              <a:rPr lang="hu-HU" sz="2100" dirty="0" smtClean="0"/>
              <a:t>SPE vak, felhasznált oldószerek, vegyszerekből vakok készítése, rendszer vakok folyamatos futtatása, utaztatott minták használata, stb.</a:t>
            </a:r>
          </a:p>
          <a:p>
            <a:pPr lvl="1" algn="just">
              <a:lnSpc>
                <a:spcPct val="160000"/>
              </a:lnSpc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73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75245"/>
            <a:ext cx="10515600" cy="1325563"/>
          </a:xfrm>
        </p:spPr>
        <p:txBody>
          <a:bodyPr/>
          <a:lstStyle/>
          <a:p>
            <a:r>
              <a:rPr lang="hu-HU" b="1" dirty="0" err="1" smtClean="0"/>
              <a:t>Biszfenol</a:t>
            </a:r>
            <a:r>
              <a:rPr lang="hu-HU" b="1" dirty="0" smtClean="0"/>
              <a:t> A mérési lehetőségek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67408" y="1611738"/>
            <a:ext cx="878175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</a:rPr>
              <a:t>MSZ ISO 18857-2:2012 – GC-MS módszer, SPE után MSTFA-</a:t>
            </a:r>
            <a:r>
              <a:rPr lang="hu-HU" sz="2200" dirty="0" err="1" smtClean="0">
                <a:latin typeface="Arial" panose="020B0604020202020204" pitchFamily="34" charset="0"/>
              </a:rPr>
              <a:t>val</a:t>
            </a:r>
            <a:r>
              <a:rPr lang="hu-HU" sz="2200" dirty="0" smtClean="0">
                <a:latin typeface="Arial" panose="020B0604020202020204" pitchFamily="34" charset="0"/>
              </a:rPr>
              <a:t> való származékképzés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</a:rPr>
              <a:t>MSZ 1484-9:2009, nem határozza meg a konkrét fenol listát, meghatározás metil-éter vagy fenol-acetát formában lehetséges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</a:rPr>
              <a:t>Származékképzés </a:t>
            </a:r>
            <a:r>
              <a:rPr lang="hu-HU" sz="2200" dirty="0" err="1" smtClean="0">
                <a:latin typeface="Arial" panose="020B0604020202020204" pitchFamily="34" charset="0"/>
              </a:rPr>
              <a:t>danzil</a:t>
            </a:r>
            <a:r>
              <a:rPr lang="hu-HU" sz="2200" dirty="0" smtClean="0">
                <a:latin typeface="Arial" panose="020B0604020202020204" pitchFamily="34" charset="0"/>
              </a:rPr>
              <a:t>-kloriddal, ha nem elég az érzékenység, vizsgálat LC-MS/MS-el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</a:rPr>
              <a:t>A relatíve „magas” alsóméréshatár (</a:t>
            </a:r>
            <a:r>
              <a:rPr lang="hu-HU" sz="2200" dirty="0">
                <a:latin typeface="Arial" panose="020B0604020202020204" pitchFamily="34" charset="0"/>
              </a:rPr>
              <a:t>2,5 </a:t>
            </a:r>
            <a:r>
              <a:rPr lang="hu-HU" sz="2200" dirty="0" smtClean="0">
                <a:latin typeface="Arial" panose="020B0604020202020204" pitchFamily="34" charset="0"/>
              </a:rPr>
              <a:t>µg/l) lehetővé tette egy saját, SPE-t követő származékképzés nélküli előkészítést/mérést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</a:rPr>
              <a:t>Vak értékek is tudnak problémát okozni</a:t>
            </a:r>
            <a:endParaRPr lang="hu-HU" sz="2200" dirty="0">
              <a:latin typeface="Arial" panose="020B0604020202020204" pitchFamily="34" charset="0"/>
            </a:endParaRPr>
          </a:p>
        </p:txBody>
      </p:sp>
      <p:pic>
        <p:nvPicPr>
          <p:cNvPr id="10" name="Tartalom helye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5745" y="1442195"/>
            <a:ext cx="1802944" cy="4351338"/>
          </a:xfrm>
          <a:prstGeom prst="rect">
            <a:avLst/>
          </a:prstGeom>
        </p:spPr>
      </p:pic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495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946432" cy="1325563"/>
          </a:xfrm>
        </p:spPr>
        <p:txBody>
          <a:bodyPr/>
          <a:lstStyle/>
          <a:p>
            <a:r>
              <a:rPr lang="hu-HU" b="1" dirty="0" err="1" smtClean="0"/>
              <a:t>Biszfenol</a:t>
            </a:r>
            <a:r>
              <a:rPr lang="hu-HU" b="1" dirty="0" smtClean="0"/>
              <a:t> A mérése egyedi módszer alapján 1.</a:t>
            </a:r>
            <a:endParaRPr lang="hu-HU" b="1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272578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08582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509758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085822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2725782" y="440774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3013814" y="4407459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797790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013814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725782" y="4403762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725782" y="411971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Lefelé nyíl 14"/>
          <p:cNvSpPr/>
          <p:nvPr/>
        </p:nvSpPr>
        <p:spPr>
          <a:xfrm>
            <a:off x="2797790" y="253553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566112" y="1668288"/>
            <a:ext cx="267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Mosás: 5 ml metanol</a:t>
            </a:r>
          </a:p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Kondicionálás, </a:t>
            </a:r>
            <a:r>
              <a:rPr lang="hu-H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ekvilibrálás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10 ml desztillált víz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5123921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5483961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907897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5483961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5123921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5411953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5195929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411953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5123921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5123921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Lefelé nyíl 26"/>
          <p:cNvSpPr/>
          <p:nvPr/>
        </p:nvSpPr>
        <p:spPr>
          <a:xfrm>
            <a:off x="5195929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049917" y="1768056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Minta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felvitele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pH =3,5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9" name="Lefelé nyíl 28"/>
          <p:cNvSpPr/>
          <p:nvPr/>
        </p:nvSpPr>
        <p:spPr>
          <a:xfrm>
            <a:off x="2797790" y="476778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5195929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1" name="Ellipszis 30"/>
          <p:cNvSpPr/>
          <p:nvPr/>
        </p:nvSpPr>
        <p:spPr>
          <a:xfrm>
            <a:off x="5148875" y="3284994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2" name="Ellipszis 31"/>
          <p:cNvSpPr/>
          <p:nvPr/>
        </p:nvSpPr>
        <p:spPr>
          <a:xfrm>
            <a:off x="5295198" y="3640286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3" name="Ellipszis 32"/>
          <p:cNvSpPr/>
          <p:nvPr/>
        </p:nvSpPr>
        <p:spPr>
          <a:xfrm>
            <a:off x="5087557" y="5141073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4" name="Ellipszis 33"/>
          <p:cNvSpPr/>
          <p:nvPr/>
        </p:nvSpPr>
        <p:spPr>
          <a:xfrm>
            <a:off x="5422644" y="511465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5" name="Háromszög 34"/>
          <p:cNvSpPr/>
          <p:nvPr/>
        </p:nvSpPr>
        <p:spPr>
          <a:xfrm>
            <a:off x="5303941" y="336849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6" name="Háromszög 35"/>
          <p:cNvSpPr/>
          <p:nvPr/>
        </p:nvSpPr>
        <p:spPr>
          <a:xfrm>
            <a:off x="5150840" y="3558087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5177927" y="3861666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5345909" y="3986156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39" name="Egyenes összekötő 38"/>
          <p:cNvCxnSpPr/>
          <p:nvPr/>
        </p:nvCxnSpPr>
        <p:spPr>
          <a:xfrm>
            <a:off x="832824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68828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8112224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688288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328248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V="1">
            <a:off x="8616280" y="445002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8400256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8616280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8328248" y="4446331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8328248" y="4162284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Lefelé nyíl 48"/>
          <p:cNvSpPr/>
          <p:nvPr/>
        </p:nvSpPr>
        <p:spPr>
          <a:xfrm>
            <a:off x="8400256" y="25781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0" name="Szövegdoboz 49"/>
          <p:cNvSpPr txBox="1"/>
          <p:nvPr/>
        </p:nvSpPr>
        <p:spPr>
          <a:xfrm>
            <a:off x="7202792" y="1768056"/>
            <a:ext cx="2610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Mosás: 15 ml desztillált víz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10 perc szárítás</a:t>
            </a:r>
            <a:endParaRPr lang="hu-H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1" name="Lefelé nyíl 50"/>
          <p:cNvSpPr/>
          <p:nvPr/>
        </p:nvSpPr>
        <p:spPr>
          <a:xfrm>
            <a:off x="8400256" y="48270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2" name="Háromszög 51"/>
          <p:cNvSpPr/>
          <p:nvPr/>
        </p:nvSpPr>
        <p:spPr>
          <a:xfrm>
            <a:off x="8567619" y="430970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3" name="Háromszög 52"/>
          <p:cNvSpPr/>
          <p:nvPr/>
        </p:nvSpPr>
        <p:spPr>
          <a:xfrm>
            <a:off x="8340905" y="4173983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8210978" y="49400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5" name="Téglalap 54"/>
          <p:cNvSpPr/>
          <p:nvPr/>
        </p:nvSpPr>
        <p:spPr>
          <a:xfrm>
            <a:off x="8690445" y="5100174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56" name="Egyenes összekötő 55"/>
          <p:cNvCxnSpPr/>
          <p:nvPr/>
        </p:nvCxnSpPr>
        <p:spPr>
          <a:xfrm>
            <a:off x="10488488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10848528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>
            <a:off x="10272464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10848528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V="1">
            <a:off x="10488488" y="4455211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flipV="1">
            <a:off x="10776520" y="4454922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10560496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10776520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10488488" y="445122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10488488" y="4167178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Lefelé nyíl 65"/>
          <p:cNvSpPr/>
          <p:nvPr/>
        </p:nvSpPr>
        <p:spPr>
          <a:xfrm>
            <a:off x="10560496" y="258300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9718277" y="1794150"/>
            <a:ext cx="19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Elúció: 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2*2,5 ml metanol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" name="Lefelé nyíl 67"/>
          <p:cNvSpPr/>
          <p:nvPr/>
        </p:nvSpPr>
        <p:spPr>
          <a:xfrm>
            <a:off x="10560496" y="483189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9" name="Háromszög 68"/>
          <p:cNvSpPr/>
          <p:nvPr/>
        </p:nvSpPr>
        <p:spPr>
          <a:xfrm>
            <a:off x="10369786" y="5049489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0" name="Háromszög 69"/>
          <p:cNvSpPr/>
          <p:nvPr/>
        </p:nvSpPr>
        <p:spPr>
          <a:xfrm>
            <a:off x="10892531" y="48807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71" name="Egyenes összekötő 70"/>
          <p:cNvCxnSpPr/>
          <p:nvPr/>
        </p:nvCxnSpPr>
        <p:spPr>
          <a:xfrm>
            <a:off x="6240016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6600056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6023992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>
            <a:off x="6600056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 flipV="1">
            <a:off x="6240016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flipV="1">
            <a:off x="6528048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>
            <a:off x="6312024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6528048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6240016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>
            <a:off x="6240016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Lefelé nyíl 80"/>
          <p:cNvSpPr/>
          <p:nvPr/>
        </p:nvSpPr>
        <p:spPr>
          <a:xfrm>
            <a:off x="6312024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2" name="Lefelé nyíl 81"/>
          <p:cNvSpPr/>
          <p:nvPr/>
        </p:nvSpPr>
        <p:spPr>
          <a:xfrm>
            <a:off x="6312024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3" name="Háromszög 82"/>
          <p:cNvSpPr/>
          <p:nvPr/>
        </p:nvSpPr>
        <p:spPr>
          <a:xfrm>
            <a:off x="6479387" y="430999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4" name="Háromszög 83"/>
          <p:cNvSpPr/>
          <p:nvPr/>
        </p:nvSpPr>
        <p:spPr>
          <a:xfrm>
            <a:off x="6252673" y="417427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5" name="Téglalap 84"/>
          <p:cNvSpPr/>
          <p:nvPr/>
        </p:nvSpPr>
        <p:spPr>
          <a:xfrm>
            <a:off x="6306062" y="432513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6" name="Téglalap 85"/>
          <p:cNvSpPr/>
          <p:nvPr/>
        </p:nvSpPr>
        <p:spPr>
          <a:xfrm>
            <a:off x="6430331" y="4189400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2610441" y="5474229"/>
            <a:ext cx="2812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1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2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Vizsgálandó komponens</a:t>
            </a:r>
          </a:p>
        </p:txBody>
      </p:sp>
      <p:sp>
        <p:nvSpPr>
          <p:cNvPr id="88" name="Ellipszis 87"/>
          <p:cNvSpPr/>
          <p:nvPr/>
        </p:nvSpPr>
        <p:spPr>
          <a:xfrm>
            <a:off x="2549123" y="5546237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9" name="Téglalap 88"/>
          <p:cNvSpPr/>
          <p:nvPr/>
        </p:nvSpPr>
        <p:spPr>
          <a:xfrm>
            <a:off x="2540412" y="58991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0" name="Háromszög 89"/>
          <p:cNvSpPr/>
          <p:nvPr/>
        </p:nvSpPr>
        <p:spPr>
          <a:xfrm>
            <a:off x="2548255" y="6149638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1" name="Szövegdoboz 90"/>
          <p:cNvSpPr txBox="1"/>
          <p:nvPr/>
        </p:nvSpPr>
        <p:spPr>
          <a:xfrm>
            <a:off x="635918" y="4109852"/>
            <a:ext cx="1884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OASIS HLB</a:t>
            </a:r>
            <a:endParaRPr lang="hu-HU" sz="2400" dirty="0">
              <a:latin typeface="Arial" panose="020B0604020202020204" pitchFamily="34" charset="0"/>
            </a:endParaRPr>
          </a:p>
        </p:txBody>
      </p:sp>
      <p:cxnSp>
        <p:nvCxnSpPr>
          <p:cNvPr id="92" name="Egyenes összekötő 91"/>
          <p:cNvCxnSpPr/>
          <p:nvPr/>
        </p:nvCxnSpPr>
        <p:spPr>
          <a:xfrm flipH="1">
            <a:off x="2431339" y="4290958"/>
            <a:ext cx="374198" cy="994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93" y="4512278"/>
            <a:ext cx="1613409" cy="1494158"/>
          </a:xfrm>
        </p:spPr>
      </p:pic>
      <p:sp>
        <p:nvSpPr>
          <p:cNvPr id="93" name="Dia számának helye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3375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Biszfenol</a:t>
            </a:r>
            <a:r>
              <a:rPr lang="hu-HU" b="1" dirty="0"/>
              <a:t> A mérése egyedi </a:t>
            </a:r>
            <a:r>
              <a:rPr lang="hu-HU" b="1" dirty="0" smtClean="0"/>
              <a:t>módszer </a:t>
            </a:r>
            <a:r>
              <a:rPr lang="hu-HU" b="1" dirty="0"/>
              <a:t>alapján </a:t>
            </a:r>
            <a:r>
              <a:rPr lang="hu-HU" b="1" dirty="0" smtClean="0"/>
              <a:t>2.</a:t>
            </a:r>
            <a:endParaRPr lang="hu-HU" dirty="0"/>
          </a:p>
        </p:txBody>
      </p:sp>
      <p:sp>
        <p:nvSpPr>
          <p:cNvPr id="11" name="Jobbra nyíl 10"/>
          <p:cNvSpPr/>
          <p:nvPr/>
        </p:nvSpPr>
        <p:spPr>
          <a:xfrm>
            <a:off x="1939604" y="3961010"/>
            <a:ext cx="409178" cy="13533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76484" y="4632852"/>
            <a:ext cx="2671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>
                <a:latin typeface="Arial" panose="020B0604020202020204" pitchFamily="34" charset="0"/>
              </a:rPr>
              <a:t>10 ml </a:t>
            </a:r>
            <a:r>
              <a:rPr lang="hu-HU" sz="2400" dirty="0" err="1" smtClean="0">
                <a:latin typeface="Arial" panose="020B0604020202020204" pitchFamily="34" charset="0"/>
              </a:rPr>
              <a:t>eluátum</a:t>
            </a:r>
            <a:r>
              <a:rPr lang="hu-HU" sz="2400" dirty="0" smtClean="0">
                <a:latin typeface="Arial" panose="020B0604020202020204" pitchFamily="34" charset="0"/>
              </a:rPr>
              <a:t> bepárlása  1 ml-re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76152" y="1660996"/>
            <a:ext cx="184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</a:rPr>
              <a:t>N</a:t>
            </a:r>
            <a:r>
              <a:rPr lang="hu-HU" sz="2400" baseline="-25000" dirty="0">
                <a:latin typeface="Arial" panose="020B0604020202020204" pitchFamily="34" charset="0"/>
              </a:rPr>
              <a:t>2</a:t>
            </a:r>
            <a:r>
              <a:rPr lang="hu-HU" sz="2400" dirty="0">
                <a:latin typeface="Arial" panose="020B0604020202020204" pitchFamily="34" charset="0"/>
              </a:rPr>
              <a:t> bepárlás</a:t>
            </a:r>
          </a:p>
        </p:txBody>
      </p:sp>
      <p:cxnSp>
        <p:nvCxnSpPr>
          <p:cNvPr id="16" name="Egyenes összekötő 15"/>
          <p:cNvCxnSpPr/>
          <p:nvPr/>
        </p:nvCxnSpPr>
        <p:spPr>
          <a:xfrm>
            <a:off x="2579054" y="3534855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H="1">
            <a:off x="2461275" y="3825975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2461275" y="3814884"/>
            <a:ext cx="0" cy="507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H="1">
            <a:off x="2461275" y="4336904"/>
            <a:ext cx="494823" cy="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2947080" y="3814884"/>
            <a:ext cx="3749" cy="5170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461275" y="4096346"/>
            <a:ext cx="477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843215" y="3534855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H="1">
            <a:off x="2843215" y="3825975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Jobbra nyíl 23"/>
          <p:cNvSpPr/>
          <p:nvPr/>
        </p:nvSpPr>
        <p:spPr>
          <a:xfrm>
            <a:off x="3159494" y="3961011"/>
            <a:ext cx="409178" cy="13533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690644" y="3598168"/>
            <a:ext cx="2078045" cy="83563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3637954" y="3789724"/>
            <a:ext cx="211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Arial" panose="020B0604020202020204" pitchFamily="34" charset="0"/>
              </a:rPr>
              <a:t>HPLC-MS/MS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8089674" y="3439064"/>
            <a:ext cx="2965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Fő átmenet:</a:t>
            </a:r>
          </a:p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227=&gt;212</a:t>
            </a:r>
            <a:endParaRPr lang="hu-HU" sz="2400" baseline="-25000" dirty="0">
              <a:latin typeface="Arial" panose="020B0604020202020204" pitchFamily="34" charset="0"/>
            </a:endParaRPr>
          </a:p>
        </p:txBody>
      </p:sp>
      <p:pic>
        <p:nvPicPr>
          <p:cNvPr id="48" name="Tartalom helye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7989" y="1690690"/>
            <a:ext cx="1802944" cy="4351338"/>
          </a:xfrm>
          <a:prstGeom prst="rect">
            <a:avLst/>
          </a:prstGeom>
        </p:spPr>
      </p:pic>
      <p:sp>
        <p:nvSpPr>
          <p:cNvPr id="53" name="Ív 52"/>
          <p:cNvSpPr/>
          <p:nvPr/>
        </p:nvSpPr>
        <p:spPr>
          <a:xfrm rot="13380000">
            <a:off x="7355952" y="3219063"/>
            <a:ext cx="1225525" cy="129459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4" name="Dia számának helye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18</a:t>
            </a:fld>
            <a:endParaRPr lang="hu-HU"/>
          </a:p>
        </p:txBody>
      </p:sp>
      <p:cxnSp>
        <p:nvCxnSpPr>
          <p:cNvPr id="30" name="Egyenes összekötő 29"/>
          <p:cNvCxnSpPr/>
          <p:nvPr/>
        </p:nvCxnSpPr>
        <p:spPr>
          <a:xfrm>
            <a:off x="1369419" y="2924944"/>
            <a:ext cx="0" cy="14136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1847019" y="2924944"/>
            <a:ext cx="0" cy="1416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1363061" y="3068960"/>
            <a:ext cx="477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1369419" y="4338572"/>
            <a:ext cx="1524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H="1">
            <a:off x="1731250" y="4331973"/>
            <a:ext cx="109411" cy="1545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H="1">
            <a:off x="1504470" y="4484589"/>
            <a:ext cx="226782" cy="18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H="1">
            <a:off x="1703512" y="31409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1703512" y="32933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1703512" y="34457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H="1">
            <a:off x="1703512" y="359816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H="1">
            <a:off x="1703512" y="3717032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>
            <a:off x="1703512" y="3861048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H="1">
            <a:off x="1703512" y="4021832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H="1">
            <a:off x="1703512" y="4149080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H="1">
            <a:off x="1703512" y="4293096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elé nyíl 44"/>
          <p:cNvSpPr/>
          <p:nvPr/>
        </p:nvSpPr>
        <p:spPr>
          <a:xfrm>
            <a:off x="1493942" y="2300378"/>
            <a:ext cx="247837" cy="44353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5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9221"/>
            <a:ext cx="10515600" cy="1325563"/>
          </a:xfrm>
        </p:spPr>
        <p:txBody>
          <a:bodyPr/>
          <a:lstStyle/>
          <a:p>
            <a:r>
              <a:rPr lang="hu-HU" b="1" dirty="0" smtClean="0"/>
              <a:t>Összefoglalás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12776"/>
            <a:ext cx="10802416" cy="49685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u-HU" dirty="0" smtClean="0"/>
              <a:t>Az SPE nem gyorsvonat</a:t>
            </a:r>
            <a:r>
              <a:rPr lang="hu-HU" dirty="0" smtClean="0"/>
              <a:t>,</a:t>
            </a:r>
            <a:endParaRPr lang="hu-HU" dirty="0" smtClean="0"/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A kondicionálás után a töltet a legtöbb esetben nem száradhat ki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Mintafelvitel </a:t>
            </a:r>
            <a:r>
              <a:rPr lang="hu-HU" dirty="0" smtClean="0"/>
              <a:t>olyan gyorsasággal, hogy látni kell a cseppeket (kb. 10 ml/perc)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Leoldás 2 lépcsőben, közötte hagyni szikkadni a tölteten az oldószert</a:t>
            </a:r>
          </a:p>
          <a:p>
            <a:pPr algn="just">
              <a:lnSpc>
                <a:spcPct val="150000"/>
              </a:lnSpc>
            </a:pPr>
            <a:r>
              <a:rPr lang="hu-HU" dirty="0" err="1" smtClean="0"/>
              <a:t>Mikrocisztin</a:t>
            </a:r>
            <a:r>
              <a:rPr lang="hu-HU" dirty="0" smtClean="0"/>
              <a:t> LR meghatározása ivóvízből 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Mérése </a:t>
            </a:r>
            <a:r>
              <a:rPr lang="hu-HU" dirty="0"/>
              <a:t>az ISO 20179:2005  szabvány </a:t>
            </a:r>
            <a:r>
              <a:rPr lang="hu-HU" dirty="0" smtClean="0"/>
              <a:t>alapján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Szilárd fázisú </a:t>
            </a:r>
            <a:r>
              <a:rPr lang="hu-HU" dirty="0" err="1" smtClean="0"/>
              <a:t>extrakciót</a:t>
            </a:r>
            <a:r>
              <a:rPr lang="hu-HU" dirty="0" smtClean="0"/>
              <a:t> (C18) követő folyadékkromatográfiás elválasztás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SPE esetén nem szabad kiszáradni, vagy újra kell kezdeni a kondicionálást 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Detektálás diódasoros detektorral vagy tömegspektrométerrel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A „híg” hiteles anyagminta probléma orvosolható tömegspektrométerrel, továbbá a szelektivitás is növelhető</a:t>
            </a:r>
          </a:p>
          <a:p>
            <a:pPr lvl="1" algn="just">
              <a:lnSpc>
                <a:spcPct val="150000"/>
              </a:lnSpc>
            </a:pPr>
            <a:endParaRPr lang="hu-HU" dirty="0"/>
          </a:p>
          <a:p>
            <a:pPr lvl="1" algn="just">
              <a:lnSpc>
                <a:spcPct val="150000"/>
              </a:lnSpc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17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Bevezetés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28800"/>
            <a:ext cx="10515600" cy="4548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200" dirty="0" smtClean="0"/>
              <a:t>1. A vizsgálatokhoz szükséges szilárd fázisú </a:t>
            </a:r>
            <a:r>
              <a:rPr lang="hu-HU" sz="2200" dirty="0" err="1" smtClean="0"/>
              <a:t>extrakció</a:t>
            </a:r>
            <a:r>
              <a:rPr lang="hu-HU" sz="2200" dirty="0" smtClean="0"/>
              <a:t> illetve hiba lehetőségeinek bemutatása, MRM elvének rövid ismertetése</a:t>
            </a:r>
          </a:p>
          <a:p>
            <a:pPr>
              <a:lnSpc>
                <a:spcPct val="150000"/>
              </a:lnSpc>
            </a:pPr>
            <a:r>
              <a:rPr lang="hu-HU" sz="2200" dirty="0" smtClean="0"/>
              <a:t>2. </a:t>
            </a:r>
            <a:r>
              <a:rPr lang="hu-HU" sz="2200" dirty="0" err="1" smtClean="0"/>
              <a:t>Mikrocisztin</a:t>
            </a:r>
            <a:r>
              <a:rPr lang="hu-HU" sz="2200" dirty="0" smtClean="0"/>
              <a:t> LR meghatározása </a:t>
            </a:r>
            <a:r>
              <a:rPr lang="hu-HU" sz="2200" dirty="0"/>
              <a:t>ivóvízből az ISO 20179:2005 </a:t>
            </a:r>
            <a:r>
              <a:rPr lang="hu-HU" sz="2200" dirty="0" smtClean="0"/>
              <a:t>szabvány alapján </a:t>
            </a:r>
          </a:p>
          <a:p>
            <a:pPr>
              <a:lnSpc>
                <a:spcPct val="150000"/>
              </a:lnSpc>
            </a:pPr>
            <a:r>
              <a:rPr lang="hu-HU" sz="2200" dirty="0" smtClean="0"/>
              <a:t>3. PFA komponensek </a:t>
            </a:r>
            <a:r>
              <a:rPr lang="hu-HU" sz="2200" dirty="0"/>
              <a:t>meghatározása ivóvízből az ISO 21675:2019 </a:t>
            </a:r>
            <a:r>
              <a:rPr lang="hu-HU" sz="2200" dirty="0" smtClean="0"/>
              <a:t>szabvány alapján, problémák ismertetése</a:t>
            </a:r>
          </a:p>
          <a:p>
            <a:pPr>
              <a:lnSpc>
                <a:spcPct val="150000"/>
              </a:lnSpc>
            </a:pPr>
            <a:r>
              <a:rPr lang="hu-HU" sz="2200" dirty="0" smtClean="0"/>
              <a:t>4. </a:t>
            </a:r>
            <a:r>
              <a:rPr lang="hu-HU" sz="2200" dirty="0" err="1" smtClean="0"/>
              <a:t>Biszfenol</a:t>
            </a:r>
            <a:r>
              <a:rPr lang="hu-HU" sz="2200" dirty="0" smtClean="0"/>
              <a:t> A mérésének lehetőségei, SPE-t követő LC-MS/MS-s egyedi módszer ismertetése</a:t>
            </a:r>
          </a:p>
          <a:p>
            <a:pPr>
              <a:lnSpc>
                <a:spcPct val="150000"/>
              </a:lnSpc>
            </a:pPr>
            <a:r>
              <a:rPr lang="hu-HU" sz="2200" dirty="0" smtClean="0"/>
              <a:t>5. Összefoglalás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880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r>
              <a:rPr lang="hu-HU" b="1" dirty="0"/>
              <a:t>Összefoglalás </a:t>
            </a:r>
            <a:r>
              <a:rPr lang="hu-HU" b="1" dirty="0" smtClean="0"/>
              <a:t>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40768"/>
            <a:ext cx="10946432" cy="483619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u-HU" dirty="0"/>
              <a:t>PFA vegyületek meghatározása ivóvízből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Több szabvány, ideális nincs az EU dolgozik egy egységes szabvány kidolgozásán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ISO 21675:2019 szabvány 15 komponensre ki van dolgozva a 20-ból, a maradékra </a:t>
            </a:r>
            <a:r>
              <a:rPr lang="hu-HU" dirty="0" err="1"/>
              <a:t>validálni</a:t>
            </a:r>
            <a:r>
              <a:rPr lang="hu-HU" dirty="0"/>
              <a:t> kell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A mintaelőkészítéshez elengedhetetlen az SPE (</a:t>
            </a:r>
            <a:r>
              <a:rPr lang="hu-HU" dirty="0" err="1"/>
              <a:t>Strata</a:t>
            </a:r>
            <a:r>
              <a:rPr lang="hu-HU" dirty="0"/>
              <a:t>-X-AW), továbbá a méréshez egy HPLC-MS/MS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A laborban és a mintavételnél bárhonnét „jöhetnek” ezek a komponensek, vakok készítése </a:t>
            </a:r>
            <a:r>
              <a:rPr lang="hu-HU" dirty="0" smtClean="0"/>
              <a:t>elengedhetetlen</a:t>
            </a:r>
            <a:endParaRPr lang="hu-HU" dirty="0"/>
          </a:p>
          <a:p>
            <a:pPr lvl="1" algn="just">
              <a:lnSpc>
                <a:spcPct val="150000"/>
              </a:lnSpc>
            </a:pPr>
            <a:r>
              <a:rPr lang="hu-HU" dirty="0"/>
              <a:t>Üveg helyett polipropilén </a:t>
            </a:r>
            <a:r>
              <a:rPr lang="hu-HU" dirty="0" smtClean="0"/>
              <a:t>eszközök</a:t>
            </a:r>
          </a:p>
          <a:p>
            <a:pPr algn="just">
              <a:lnSpc>
                <a:spcPct val="150000"/>
              </a:lnSpc>
            </a:pPr>
            <a:r>
              <a:rPr lang="hu-HU" dirty="0" err="1" smtClean="0"/>
              <a:t>Biszfenol</a:t>
            </a:r>
            <a:r>
              <a:rPr lang="hu-HU" dirty="0" smtClean="0"/>
              <a:t> A mérése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Olyan, mint egy jó orvosi ló, sokféleképpen meghatározható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Származékképzés nélkül egyedi módszerrel szilárd fázisú </a:t>
            </a:r>
            <a:r>
              <a:rPr lang="hu-HU" dirty="0" err="1" smtClean="0"/>
              <a:t>extrakciót</a:t>
            </a:r>
            <a:r>
              <a:rPr lang="hu-HU" dirty="0" smtClean="0"/>
              <a:t> (</a:t>
            </a:r>
            <a:r>
              <a:rPr lang="hu-HU" dirty="0" err="1" smtClean="0"/>
              <a:t>Oasis</a:t>
            </a:r>
            <a:r>
              <a:rPr lang="hu-HU" dirty="0" smtClean="0"/>
              <a:t> HLB) követően mérhető LC/MS-MS-el</a:t>
            </a:r>
          </a:p>
          <a:p>
            <a:pPr lvl="1" algn="just">
              <a:lnSpc>
                <a:spcPct val="150000"/>
              </a:lnSpc>
            </a:pPr>
            <a:r>
              <a:rPr lang="hu-HU" dirty="0" smtClean="0"/>
              <a:t>Vak értékekre itt is figyelni kell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672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9800" y="2492896"/>
            <a:ext cx="77724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500" dirty="0" smtClean="0"/>
              <a:t>Köszönöm a figyelmet!</a:t>
            </a:r>
            <a:endParaRPr lang="hu-HU" sz="55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91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200" b="1" dirty="0" smtClean="0"/>
              <a:t>Szilárd fázisú </a:t>
            </a:r>
            <a:r>
              <a:rPr lang="hu-HU" sz="4200" b="1" dirty="0" err="1" smtClean="0"/>
              <a:t>extrakció</a:t>
            </a:r>
            <a:r>
              <a:rPr lang="hu-HU" sz="4200" b="1" dirty="0" smtClean="0"/>
              <a:t> (SPE)</a:t>
            </a:r>
            <a:endParaRPr lang="hu-HU" sz="4200" b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1096193" y="1837644"/>
            <a:ext cx="2580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Mosás, kondicionálás, </a:t>
            </a:r>
            <a:r>
              <a:rPr lang="hu-HU" dirty="0" err="1" smtClean="0">
                <a:latin typeface="Arial" panose="020B0604020202020204" pitchFamily="34" charset="0"/>
              </a:rPr>
              <a:t>ekvilibrálás</a:t>
            </a:r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36" name="Egyenes összekötő 35"/>
          <p:cNvCxnSpPr/>
          <p:nvPr/>
        </p:nvCxnSpPr>
        <p:spPr>
          <a:xfrm>
            <a:off x="483128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519132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4615265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5191329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4831289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V="1">
            <a:off x="5119321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4903297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5119321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4831289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4831289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efelé nyíl 45"/>
          <p:cNvSpPr/>
          <p:nvPr/>
        </p:nvSpPr>
        <p:spPr>
          <a:xfrm>
            <a:off x="4903297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756856" y="1971351"/>
            <a:ext cx="1589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Minta felvitele</a:t>
            </a:r>
          </a:p>
        </p:txBody>
      </p:sp>
      <p:sp>
        <p:nvSpPr>
          <p:cNvPr id="49" name="Lefelé nyíl 48"/>
          <p:cNvSpPr/>
          <p:nvPr/>
        </p:nvSpPr>
        <p:spPr>
          <a:xfrm>
            <a:off x="4903297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0" name="Ellipszis 49"/>
          <p:cNvSpPr/>
          <p:nvPr/>
        </p:nvSpPr>
        <p:spPr>
          <a:xfrm>
            <a:off x="4856243" y="3284994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1" name="Ellipszis 50"/>
          <p:cNvSpPr/>
          <p:nvPr/>
        </p:nvSpPr>
        <p:spPr>
          <a:xfrm>
            <a:off x="5002566" y="3640286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2" name="Ellipszis 51"/>
          <p:cNvSpPr/>
          <p:nvPr/>
        </p:nvSpPr>
        <p:spPr>
          <a:xfrm>
            <a:off x="4794925" y="5141073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5130012" y="511465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4" name="Háromszög 53"/>
          <p:cNvSpPr/>
          <p:nvPr/>
        </p:nvSpPr>
        <p:spPr>
          <a:xfrm>
            <a:off x="5011309" y="336849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5" name="Háromszög 54"/>
          <p:cNvSpPr/>
          <p:nvPr/>
        </p:nvSpPr>
        <p:spPr>
          <a:xfrm>
            <a:off x="4858208" y="3558087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7" name="Téglalap 56"/>
          <p:cNvSpPr/>
          <p:nvPr/>
        </p:nvSpPr>
        <p:spPr>
          <a:xfrm>
            <a:off x="4885295" y="3861666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8" name="Téglalap 57"/>
          <p:cNvSpPr/>
          <p:nvPr/>
        </p:nvSpPr>
        <p:spPr>
          <a:xfrm>
            <a:off x="5053277" y="3986156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59" name="Egyenes összekötő 58"/>
          <p:cNvCxnSpPr/>
          <p:nvPr/>
        </p:nvCxnSpPr>
        <p:spPr>
          <a:xfrm>
            <a:off x="7960560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8320600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7744536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8320600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V="1">
            <a:off x="7960560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V="1">
            <a:off x="8248592" y="445002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8032568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8248592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7960560" y="4446331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>
            <a:off x="7960560" y="4162284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Lefelé nyíl 68"/>
          <p:cNvSpPr/>
          <p:nvPr/>
        </p:nvSpPr>
        <p:spPr>
          <a:xfrm>
            <a:off x="8032568" y="25781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7204617" y="1970925"/>
            <a:ext cx="187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Mosás, szárítás</a:t>
            </a:r>
          </a:p>
        </p:txBody>
      </p:sp>
      <p:sp>
        <p:nvSpPr>
          <p:cNvPr id="71" name="Lefelé nyíl 70"/>
          <p:cNvSpPr/>
          <p:nvPr/>
        </p:nvSpPr>
        <p:spPr>
          <a:xfrm>
            <a:off x="8032568" y="48270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6" name="Háromszög 75"/>
          <p:cNvSpPr/>
          <p:nvPr/>
        </p:nvSpPr>
        <p:spPr>
          <a:xfrm>
            <a:off x="8199931" y="430970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7" name="Háromszög 76"/>
          <p:cNvSpPr/>
          <p:nvPr/>
        </p:nvSpPr>
        <p:spPr>
          <a:xfrm>
            <a:off x="7973217" y="4173983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8" name="Téglalap 77"/>
          <p:cNvSpPr/>
          <p:nvPr/>
        </p:nvSpPr>
        <p:spPr>
          <a:xfrm>
            <a:off x="7843290" y="49400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9" name="Téglalap 78"/>
          <p:cNvSpPr/>
          <p:nvPr/>
        </p:nvSpPr>
        <p:spPr>
          <a:xfrm>
            <a:off x="8322757" y="5100174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101" name="Egyenes összekötő 100"/>
          <p:cNvCxnSpPr/>
          <p:nvPr/>
        </p:nvCxnSpPr>
        <p:spPr>
          <a:xfrm>
            <a:off x="955238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>
            <a:off x="991242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9336360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9912424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flipV="1">
            <a:off x="9552384" y="4455211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 flipV="1">
            <a:off x="9840416" y="4454922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>
            <a:off x="9624392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>
            <a:off x="9840416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>
            <a:off x="9552384" y="445122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>
            <a:off x="9552384" y="4167178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Lefelé nyíl 110"/>
          <p:cNvSpPr/>
          <p:nvPr/>
        </p:nvSpPr>
        <p:spPr>
          <a:xfrm>
            <a:off x="9624392" y="258300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9273353" y="1970925"/>
            <a:ext cx="9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Elúció</a:t>
            </a:r>
          </a:p>
        </p:txBody>
      </p:sp>
      <p:sp>
        <p:nvSpPr>
          <p:cNvPr id="113" name="Lefelé nyíl 112"/>
          <p:cNvSpPr/>
          <p:nvPr/>
        </p:nvSpPr>
        <p:spPr>
          <a:xfrm>
            <a:off x="9624392" y="483189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8" name="Háromszög 117"/>
          <p:cNvSpPr/>
          <p:nvPr/>
        </p:nvSpPr>
        <p:spPr>
          <a:xfrm>
            <a:off x="9433682" y="5049489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9" name="Háromszög 118"/>
          <p:cNvSpPr/>
          <p:nvPr/>
        </p:nvSpPr>
        <p:spPr>
          <a:xfrm>
            <a:off x="9956427" y="48807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132" name="Egyenes összekötő 131"/>
          <p:cNvCxnSpPr/>
          <p:nvPr/>
        </p:nvCxnSpPr>
        <p:spPr>
          <a:xfrm>
            <a:off x="594738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>
            <a:off x="630742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>
            <a:off x="5731360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>
            <a:off x="6307424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 flipV="1">
            <a:off x="5947384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 flipV="1">
            <a:off x="6235416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6019392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>
            <a:off x="6235416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>
            <a:off x="5947384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>
            <a:off x="5947384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Lefelé nyíl 141"/>
          <p:cNvSpPr/>
          <p:nvPr/>
        </p:nvSpPr>
        <p:spPr>
          <a:xfrm>
            <a:off x="6019392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4" name="Lefelé nyíl 143"/>
          <p:cNvSpPr/>
          <p:nvPr/>
        </p:nvSpPr>
        <p:spPr>
          <a:xfrm>
            <a:off x="6019392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5" name="Háromszög 144"/>
          <p:cNvSpPr/>
          <p:nvPr/>
        </p:nvSpPr>
        <p:spPr>
          <a:xfrm>
            <a:off x="6186755" y="430999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6" name="Háromszög 145"/>
          <p:cNvSpPr/>
          <p:nvPr/>
        </p:nvSpPr>
        <p:spPr>
          <a:xfrm>
            <a:off x="5960041" y="417427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7" name="Téglalap 146"/>
          <p:cNvSpPr/>
          <p:nvPr/>
        </p:nvSpPr>
        <p:spPr>
          <a:xfrm>
            <a:off x="6013430" y="432513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8" name="Téglalap 147"/>
          <p:cNvSpPr/>
          <p:nvPr/>
        </p:nvSpPr>
        <p:spPr>
          <a:xfrm>
            <a:off x="6137699" y="4189400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9" name="Szövegdoboz 148"/>
          <p:cNvSpPr txBox="1"/>
          <p:nvPr/>
        </p:nvSpPr>
        <p:spPr>
          <a:xfrm>
            <a:off x="361628" y="5354666"/>
            <a:ext cx="334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Arial" panose="020B0604020202020204" pitchFamily="34" charset="0"/>
              </a:rPr>
              <a:t>  Mátrix komponens 1</a:t>
            </a:r>
          </a:p>
          <a:p>
            <a:r>
              <a:rPr lang="hu-HU" sz="1600" dirty="0">
                <a:latin typeface="Arial" panose="020B0604020202020204" pitchFamily="34" charset="0"/>
              </a:rPr>
              <a:t>  Mátrix komponens 2</a:t>
            </a:r>
          </a:p>
          <a:p>
            <a:r>
              <a:rPr lang="hu-HU" sz="1600" dirty="0">
                <a:latin typeface="Arial" panose="020B0604020202020204" pitchFamily="34" charset="0"/>
              </a:rPr>
              <a:t>  Vizsgálandó komponens</a:t>
            </a:r>
          </a:p>
        </p:txBody>
      </p:sp>
      <p:sp>
        <p:nvSpPr>
          <p:cNvPr id="150" name="Ellipszis 149"/>
          <p:cNvSpPr/>
          <p:nvPr/>
        </p:nvSpPr>
        <p:spPr>
          <a:xfrm>
            <a:off x="190725" y="5471178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51" name="Téglalap 150"/>
          <p:cNvSpPr/>
          <p:nvPr/>
        </p:nvSpPr>
        <p:spPr>
          <a:xfrm>
            <a:off x="190725" y="5709420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52" name="Háromszög 151"/>
          <p:cNvSpPr/>
          <p:nvPr/>
        </p:nvSpPr>
        <p:spPr>
          <a:xfrm>
            <a:off x="197751" y="59505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3</a:t>
            </a:fld>
            <a:endParaRPr lang="hu-HU"/>
          </a:p>
        </p:txBody>
      </p:sp>
      <p:cxnSp>
        <p:nvCxnSpPr>
          <p:cNvPr id="116" name="Egyenes összekötő 115"/>
          <p:cNvCxnSpPr/>
          <p:nvPr/>
        </p:nvCxnSpPr>
        <p:spPr>
          <a:xfrm>
            <a:off x="2206661" y="3249598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2566701" y="3249598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>
            <a:off x="1990637" y="3249598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>
            <a:off x="2566701" y="3249598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flipV="1">
            <a:off x="2206661" y="4473735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flipV="1">
            <a:off x="2494693" y="447344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2278669" y="4473734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2494693" y="4473734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>
            <a:off x="2206661" y="4469749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>
            <a:off x="2206661" y="4185702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Lefelé nyíl 127"/>
          <p:cNvSpPr/>
          <p:nvPr/>
        </p:nvSpPr>
        <p:spPr>
          <a:xfrm>
            <a:off x="2278669" y="2601526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29" name="Lefelé nyíl 128"/>
          <p:cNvSpPr/>
          <p:nvPr/>
        </p:nvSpPr>
        <p:spPr>
          <a:xfrm>
            <a:off x="2278669" y="483377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0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200" b="1" dirty="0" smtClean="0"/>
              <a:t>Szilárd fázisú </a:t>
            </a:r>
            <a:r>
              <a:rPr lang="hu-HU" sz="4200" b="1" dirty="0" err="1" smtClean="0"/>
              <a:t>extrakció</a:t>
            </a:r>
            <a:r>
              <a:rPr lang="hu-HU" sz="4200" b="1" dirty="0" smtClean="0"/>
              <a:t> (SPE)</a:t>
            </a:r>
            <a:endParaRPr lang="hu-HU" sz="4200" b="1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2206661" y="3249598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2566701" y="3249598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990637" y="3249598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566701" y="3249598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2206661" y="4473735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2494693" y="447344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2278669" y="4473734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2494693" y="4473734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2206661" y="4469749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2206661" y="4185702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efelé nyíl 33"/>
          <p:cNvSpPr/>
          <p:nvPr/>
        </p:nvSpPr>
        <p:spPr>
          <a:xfrm>
            <a:off x="2278669" y="2601526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1101618" y="1810309"/>
            <a:ext cx="257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Mosás, kondicionálás, </a:t>
            </a:r>
            <a:r>
              <a:rPr lang="hu-HU" dirty="0" err="1" smtClean="0">
                <a:latin typeface="Arial" panose="020B0604020202020204" pitchFamily="34" charset="0"/>
              </a:rPr>
              <a:t>ekvilibrálás</a:t>
            </a:r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36" name="Egyenes összekötő 35"/>
          <p:cNvCxnSpPr/>
          <p:nvPr/>
        </p:nvCxnSpPr>
        <p:spPr>
          <a:xfrm>
            <a:off x="483128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519132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4615265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5191329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4831289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V="1">
            <a:off x="5119321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4903297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5119321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4831289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4831289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efelé nyíl 45"/>
          <p:cNvSpPr/>
          <p:nvPr/>
        </p:nvSpPr>
        <p:spPr>
          <a:xfrm>
            <a:off x="4903297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704747" y="1949877"/>
            <a:ext cx="172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Minta felvitele</a:t>
            </a:r>
          </a:p>
        </p:txBody>
      </p:sp>
      <p:sp>
        <p:nvSpPr>
          <p:cNvPr id="48" name="Lefelé nyíl 47"/>
          <p:cNvSpPr/>
          <p:nvPr/>
        </p:nvSpPr>
        <p:spPr>
          <a:xfrm>
            <a:off x="2278669" y="483377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9" name="Lefelé nyíl 48"/>
          <p:cNvSpPr/>
          <p:nvPr/>
        </p:nvSpPr>
        <p:spPr>
          <a:xfrm>
            <a:off x="4903297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0" name="Ellipszis 49"/>
          <p:cNvSpPr/>
          <p:nvPr/>
        </p:nvSpPr>
        <p:spPr>
          <a:xfrm>
            <a:off x="4856243" y="3284994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1" name="Ellipszis 50"/>
          <p:cNvSpPr/>
          <p:nvPr/>
        </p:nvSpPr>
        <p:spPr>
          <a:xfrm>
            <a:off x="5002566" y="3640286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2" name="Ellipszis 51"/>
          <p:cNvSpPr/>
          <p:nvPr/>
        </p:nvSpPr>
        <p:spPr>
          <a:xfrm>
            <a:off x="4794925" y="5141073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5130012" y="511465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4" name="Háromszög 53"/>
          <p:cNvSpPr/>
          <p:nvPr/>
        </p:nvSpPr>
        <p:spPr>
          <a:xfrm>
            <a:off x="5011309" y="336849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5" name="Háromszög 54"/>
          <p:cNvSpPr/>
          <p:nvPr/>
        </p:nvSpPr>
        <p:spPr>
          <a:xfrm>
            <a:off x="4858208" y="3558087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7" name="Téglalap 56"/>
          <p:cNvSpPr/>
          <p:nvPr/>
        </p:nvSpPr>
        <p:spPr>
          <a:xfrm>
            <a:off x="4885295" y="3861666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8" name="Téglalap 57"/>
          <p:cNvSpPr/>
          <p:nvPr/>
        </p:nvSpPr>
        <p:spPr>
          <a:xfrm>
            <a:off x="5053277" y="3986156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59" name="Egyenes összekötő 58"/>
          <p:cNvCxnSpPr/>
          <p:nvPr/>
        </p:nvCxnSpPr>
        <p:spPr>
          <a:xfrm>
            <a:off x="7960560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8320600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7744536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8320600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V="1">
            <a:off x="7960560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V="1">
            <a:off x="8248592" y="445002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8032568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8248592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7960560" y="4446331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>
            <a:off x="7960560" y="4162284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Lefelé nyíl 68"/>
          <p:cNvSpPr/>
          <p:nvPr/>
        </p:nvSpPr>
        <p:spPr>
          <a:xfrm>
            <a:off x="8032568" y="25781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7240621" y="1948698"/>
            <a:ext cx="179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Mosás, szárítás</a:t>
            </a:r>
          </a:p>
        </p:txBody>
      </p:sp>
      <p:sp>
        <p:nvSpPr>
          <p:cNvPr id="71" name="Lefelé nyíl 70"/>
          <p:cNvSpPr/>
          <p:nvPr/>
        </p:nvSpPr>
        <p:spPr>
          <a:xfrm>
            <a:off x="8032568" y="48270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6" name="Háromszög 75"/>
          <p:cNvSpPr/>
          <p:nvPr/>
        </p:nvSpPr>
        <p:spPr>
          <a:xfrm>
            <a:off x="8199931" y="430970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7" name="Háromszög 76"/>
          <p:cNvSpPr/>
          <p:nvPr/>
        </p:nvSpPr>
        <p:spPr>
          <a:xfrm>
            <a:off x="7973217" y="4173983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8" name="Téglalap 77"/>
          <p:cNvSpPr/>
          <p:nvPr/>
        </p:nvSpPr>
        <p:spPr>
          <a:xfrm>
            <a:off x="7843290" y="49400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9" name="Téglalap 78"/>
          <p:cNvSpPr/>
          <p:nvPr/>
        </p:nvSpPr>
        <p:spPr>
          <a:xfrm>
            <a:off x="8322757" y="5100174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101" name="Egyenes összekötő 100"/>
          <p:cNvCxnSpPr/>
          <p:nvPr/>
        </p:nvCxnSpPr>
        <p:spPr>
          <a:xfrm>
            <a:off x="955238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>
            <a:off x="991242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9336360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9912424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flipV="1">
            <a:off x="9552384" y="4455211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 flipV="1">
            <a:off x="9840416" y="4454922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>
            <a:off x="9624392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>
            <a:off x="9840416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>
            <a:off x="9552384" y="445122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>
            <a:off x="9552384" y="4167178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Lefelé nyíl 110"/>
          <p:cNvSpPr/>
          <p:nvPr/>
        </p:nvSpPr>
        <p:spPr>
          <a:xfrm>
            <a:off x="9624392" y="258300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9309356" y="1951072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Elúció</a:t>
            </a:r>
          </a:p>
        </p:txBody>
      </p:sp>
      <p:sp>
        <p:nvSpPr>
          <p:cNvPr id="113" name="Lefelé nyíl 112"/>
          <p:cNvSpPr/>
          <p:nvPr/>
        </p:nvSpPr>
        <p:spPr>
          <a:xfrm>
            <a:off x="9624392" y="483189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8" name="Háromszög 117"/>
          <p:cNvSpPr/>
          <p:nvPr/>
        </p:nvSpPr>
        <p:spPr>
          <a:xfrm>
            <a:off x="9433682" y="5049489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19" name="Háromszög 118"/>
          <p:cNvSpPr/>
          <p:nvPr/>
        </p:nvSpPr>
        <p:spPr>
          <a:xfrm>
            <a:off x="9956427" y="48807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132" name="Egyenes összekötő 131"/>
          <p:cNvCxnSpPr/>
          <p:nvPr/>
        </p:nvCxnSpPr>
        <p:spPr>
          <a:xfrm>
            <a:off x="594738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>
            <a:off x="630742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>
            <a:off x="5731360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>
            <a:off x="6307424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 flipV="1">
            <a:off x="5947384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 flipV="1">
            <a:off x="6235416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6019392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>
            <a:off x="6235416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>
            <a:off x="5947384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>
            <a:off x="5947384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Lefelé nyíl 141"/>
          <p:cNvSpPr/>
          <p:nvPr/>
        </p:nvSpPr>
        <p:spPr>
          <a:xfrm>
            <a:off x="6019392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4" name="Lefelé nyíl 143"/>
          <p:cNvSpPr/>
          <p:nvPr/>
        </p:nvSpPr>
        <p:spPr>
          <a:xfrm>
            <a:off x="6019392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5" name="Háromszög 144"/>
          <p:cNvSpPr/>
          <p:nvPr/>
        </p:nvSpPr>
        <p:spPr>
          <a:xfrm>
            <a:off x="6186755" y="430999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6" name="Háromszög 145"/>
          <p:cNvSpPr/>
          <p:nvPr/>
        </p:nvSpPr>
        <p:spPr>
          <a:xfrm>
            <a:off x="5960041" y="417427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7" name="Téglalap 146"/>
          <p:cNvSpPr/>
          <p:nvPr/>
        </p:nvSpPr>
        <p:spPr>
          <a:xfrm>
            <a:off x="6013430" y="432513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148" name="Téglalap 147"/>
          <p:cNvSpPr/>
          <p:nvPr/>
        </p:nvSpPr>
        <p:spPr>
          <a:xfrm>
            <a:off x="6137699" y="4189400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4</a:t>
            </a:fld>
            <a:endParaRPr lang="hu-HU"/>
          </a:p>
        </p:txBody>
      </p:sp>
      <p:sp>
        <p:nvSpPr>
          <p:cNvPr id="90" name="Szövegdoboz 89"/>
          <p:cNvSpPr txBox="1"/>
          <p:nvPr/>
        </p:nvSpPr>
        <p:spPr>
          <a:xfrm>
            <a:off x="4238822" y="5655207"/>
            <a:ext cx="266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</a:rPr>
              <a:t>Látható cseppek legyenek, kb. 10 ml/perc</a:t>
            </a:r>
          </a:p>
        </p:txBody>
      </p:sp>
      <p:sp>
        <p:nvSpPr>
          <p:cNvPr id="91" name="Szövegdoboz 90"/>
          <p:cNvSpPr txBox="1"/>
          <p:nvPr/>
        </p:nvSpPr>
        <p:spPr>
          <a:xfrm>
            <a:off x="7806873" y="5655207"/>
            <a:ext cx="385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</a:rPr>
              <a:t>Leoldás lassan,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</a:rPr>
              <a:t>az oldószert szikkadni érdemes hagyni a tölteten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855830" y="5655207"/>
            <a:ext cx="3061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</a:rPr>
              <a:t>Kondicionálás után nem száradhat ki a legtöbb töltet!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7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Detektálás: Tandem tömegspektrométer - MRM</a:t>
            </a:r>
            <a:endParaRPr lang="hu-HU" b="1" dirty="0"/>
          </a:p>
        </p:txBody>
      </p:sp>
      <p:pic>
        <p:nvPicPr>
          <p:cNvPr id="76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696" y="4103449"/>
            <a:ext cx="3877056" cy="2176272"/>
          </a:xfrm>
        </p:spPr>
      </p:pic>
      <p:cxnSp>
        <p:nvCxnSpPr>
          <p:cNvPr id="60" name="Egyenes összekötő 59"/>
          <p:cNvCxnSpPr/>
          <p:nvPr/>
        </p:nvCxnSpPr>
        <p:spPr>
          <a:xfrm>
            <a:off x="3763249" y="2401781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6463249" y="2401781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3763249" y="3553909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6463249" y="3553909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9163249" y="3553909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9163249" y="2401781"/>
            <a:ext cx="15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nyíllal 65"/>
          <p:cNvCxnSpPr/>
          <p:nvPr/>
        </p:nvCxnSpPr>
        <p:spPr>
          <a:xfrm>
            <a:off x="3856152" y="2977845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/>
          <p:nvPr/>
        </p:nvCxnSpPr>
        <p:spPr>
          <a:xfrm>
            <a:off x="6317797" y="2977845"/>
            <a:ext cx="50162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9202152" y="2976927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bbanás 1 70"/>
          <p:cNvSpPr/>
          <p:nvPr/>
        </p:nvSpPr>
        <p:spPr>
          <a:xfrm>
            <a:off x="7018683" y="2761822"/>
            <a:ext cx="360040" cy="36532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72" name="Egyenes összekötő nyíllal 71"/>
          <p:cNvCxnSpPr/>
          <p:nvPr/>
        </p:nvCxnSpPr>
        <p:spPr>
          <a:xfrm flipV="1">
            <a:off x="7543249" y="2617805"/>
            <a:ext cx="45008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/>
          <p:cNvCxnSpPr/>
          <p:nvPr/>
        </p:nvCxnSpPr>
        <p:spPr>
          <a:xfrm>
            <a:off x="7543249" y="2976927"/>
            <a:ext cx="50162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>
            <a:off x="7543249" y="3223152"/>
            <a:ext cx="574414" cy="1261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Szövegdoboz 77"/>
          <p:cNvSpPr txBox="1"/>
          <p:nvPr/>
        </p:nvSpPr>
        <p:spPr>
          <a:xfrm>
            <a:off x="3425576" y="1571815"/>
            <a:ext cx="2173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>
                <a:latin typeface="Arial" panose="020B0604020202020204" pitchFamily="34" charset="0"/>
              </a:rPr>
              <a:t>Precursor</a:t>
            </a:r>
            <a:r>
              <a:rPr lang="hu-HU" sz="2400" b="1" dirty="0">
                <a:latin typeface="Arial" panose="020B0604020202020204" pitchFamily="34" charset="0"/>
              </a:rPr>
              <a:t> ion kiválasztása</a:t>
            </a:r>
          </a:p>
        </p:txBody>
      </p:sp>
      <p:sp>
        <p:nvSpPr>
          <p:cNvPr id="79" name="Szövegdoboz 78"/>
          <p:cNvSpPr txBox="1"/>
          <p:nvPr/>
        </p:nvSpPr>
        <p:spPr>
          <a:xfrm>
            <a:off x="6089284" y="1774685"/>
            <a:ext cx="220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>
                <a:latin typeface="Arial" panose="020B0604020202020204" pitchFamily="34" charset="0"/>
              </a:rPr>
              <a:t>Fragmentáció</a:t>
            </a:r>
            <a:endParaRPr lang="hu-HU" sz="2400" b="1" dirty="0">
              <a:latin typeface="Arial" panose="020B0604020202020204" pitchFamily="34" charset="0"/>
            </a:endParaRPr>
          </a:p>
        </p:txBody>
      </p:sp>
      <p:sp>
        <p:nvSpPr>
          <p:cNvPr id="80" name="Villám 79"/>
          <p:cNvSpPr/>
          <p:nvPr/>
        </p:nvSpPr>
        <p:spPr>
          <a:xfrm>
            <a:off x="2567609" y="1374850"/>
            <a:ext cx="264029" cy="72299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81" name="Téglalap 80"/>
          <p:cNvSpPr/>
          <p:nvPr/>
        </p:nvSpPr>
        <p:spPr>
          <a:xfrm>
            <a:off x="2567608" y="1931344"/>
            <a:ext cx="792088" cy="2412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82" name="Egyenes összekötő 81"/>
          <p:cNvCxnSpPr/>
          <p:nvPr/>
        </p:nvCxnSpPr>
        <p:spPr>
          <a:xfrm>
            <a:off x="2736310" y="4045085"/>
            <a:ext cx="0" cy="10913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>
            <a:off x="3168358" y="4045085"/>
            <a:ext cx="0" cy="10913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zövegdoboz 85"/>
          <p:cNvSpPr txBox="1"/>
          <p:nvPr/>
        </p:nvSpPr>
        <p:spPr>
          <a:xfrm>
            <a:off x="1818208" y="5284625"/>
            <a:ext cx="226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</a:rPr>
              <a:t>Ionforrás</a:t>
            </a:r>
            <a:br>
              <a:rPr lang="hu-HU" sz="2400" dirty="0" smtClean="0">
                <a:latin typeface="Arial" panose="020B0604020202020204" pitchFamily="34" charset="0"/>
              </a:rPr>
            </a:br>
            <a:r>
              <a:rPr lang="hu-HU" sz="2400" dirty="0" smtClean="0">
                <a:latin typeface="Arial" panose="020B0604020202020204" pitchFamily="34" charset="0"/>
              </a:rPr>
              <a:t>(lágy ionizáció)</a:t>
            </a:r>
            <a:endParaRPr lang="hu-HU" sz="2400" dirty="0">
              <a:latin typeface="Arial" panose="020B0604020202020204" pitchFamily="34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8969969" y="1585742"/>
            <a:ext cx="2004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>
                <a:latin typeface="Arial" panose="020B0604020202020204" pitchFamily="34" charset="0"/>
              </a:rPr>
              <a:t>Product</a:t>
            </a:r>
            <a:r>
              <a:rPr lang="hu-HU" sz="2400" b="1" dirty="0">
                <a:latin typeface="Arial" panose="020B0604020202020204" pitchFamily="34" charset="0"/>
              </a:rPr>
              <a:t> ion kiválasztása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5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47328" y="1464770"/>
            <a:ext cx="20213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Pozitív mód: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[M+H]</a:t>
            </a:r>
            <a:r>
              <a:rPr lang="hu-HU" baseline="30000" dirty="0" smtClean="0">
                <a:latin typeface="Arial" panose="020B0604020202020204" pitchFamily="34" charset="0"/>
              </a:rPr>
              <a:t>+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[M+NH4]</a:t>
            </a:r>
            <a:r>
              <a:rPr lang="hu-HU" baseline="30000" dirty="0" smtClean="0">
                <a:latin typeface="Arial" panose="020B0604020202020204" pitchFamily="34" charset="0"/>
              </a:rPr>
              <a:t>+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[M+K]</a:t>
            </a:r>
            <a:r>
              <a:rPr lang="hu-HU" baseline="30000" dirty="0" smtClean="0">
                <a:latin typeface="Arial" panose="020B0604020202020204" pitchFamily="34" charset="0"/>
              </a:rPr>
              <a:t>+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</a:t>
            </a:r>
            <a:r>
              <a:rPr lang="hu-HU" dirty="0" err="1" smtClean="0">
                <a:latin typeface="Arial" panose="020B0604020202020204" pitchFamily="34" charset="0"/>
              </a:rPr>
              <a:t>M+Na</a:t>
            </a:r>
            <a:r>
              <a:rPr lang="hu-HU" dirty="0" smtClean="0">
                <a:latin typeface="Arial" panose="020B0604020202020204" pitchFamily="34" charset="0"/>
              </a:rPr>
              <a:t>]</a:t>
            </a:r>
            <a:r>
              <a:rPr lang="hu-HU" baseline="30000" dirty="0" smtClean="0">
                <a:latin typeface="Arial" panose="020B0604020202020204" pitchFamily="34" charset="0"/>
              </a:rPr>
              <a:t>+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Kétszeresen töltött</a:t>
            </a:r>
          </a:p>
          <a:p>
            <a:pPr>
              <a:lnSpc>
                <a:spcPct val="150000"/>
              </a:lnSpc>
            </a:pPr>
            <a:endParaRPr lang="hu-HU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Negatív mód: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[M-H]</a:t>
            </a:r>
            <a:r>
              <a:rPr lang="hu-HU" baseline="30000" dirty="0" smtClean="0">
                <a:latin typeface="Arial" panose="020B0604020202020204" pitchFamily="34" charset="0"/>
              </a:rPr>
              <a:t>-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[M+CHO</a:t>
            </a:r>
            <a:r>
              <a:rPr lang="hu-HU" baseline="-25000" dirty="0" smtClean="0">
                <a:latin typeface="Arial" panose="020B0604020202020204" pitchFamily="34" charset="0"/>
              </a:rPr>
              <a:t>2</a:t>
            </a:r>
            <a:r>
              <a:rPr lang="hu-HU" dirty="0" smtClean="0">
                <a:latin typeface="Arial" panose="020B0604020202020204" pitchFamily="34" charset="0"/>
              </a:rPr>
              <a:t>]</a:t>
            </a:r>
            <a:r>
              <a:rPr lang="hu-HU" baseline="30000" dirty="0" smtClean="0">
                <a:latin typeface="Arial" panose="020B0604020202020204" pitchFamily="34" charset="0"/>
              </a:rPr>
              <a:t>-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latin typeface="Arial" panose="020B0604020202020204" pitchFamily="34" charset="0"/>
              </a:rPr>
              <a:t>[M+CH</a:t>
            </a:r>
            <a:r>
              <a:rPr lang="hu-HU" baseline="-25000" dirty="0" smtClean="0">
                <a:latin typeface="Arial" panose="020B0604020202020204" pitchFamily="34" charset="0"/>
              </a:rPr>
              <a:t>3</a:t>
            </a:r>
            <a:r>
              <a:rPr lang="hu-HU" dirty="0" smtClean="0">
                <a:latin typeface="Arial" panose="020B0604020202020204" pitchFamily="34" charset="0"/>
              </a:rPr>
              <a:t>CO</a:t>
            </a:r>
            <a:r>
              <a:rPr lang="hu-HU" baseline="-25000" dirty="0" smtClean="0">
                <a:latin typeface="Arial" panose="020B0604020202020204" pitchFamily="34" charset="0"/>
              </a:rPr>
              <a:t>2</a:t>
            </a:r>
            <a:r>
              <a:rPr lang="hu-HU" dirty="0" smtClean="0">
                <a:latin typeface="Arial" panose="020B0604020202020204" pitchFamily="34" charset="0"/>
              </a:rPr>
              <a:t>]</a:t>
            </a:r>
            <a:r>
              <a:rPr lang="hu-HU" baseline="30000" dirty="0" smtClean="0">
                <a:latin typeface="Arial" panose="020B0604020202020204" pitchFamily="34" charset="0"/>
              </a:rPr>
              <a:t>-</a:t>
            </a:r>
            <a:r>
              <a:rPr lang="hu-HU" dirty="0" smtClean="0">
                <a:latin typeface="Arial" panose="020B0604020202020204" pitchFamily="34" charset="0"/>
              </a:rPr>
              <a:t>	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702147" y="3634595"/>
            <a:ext cx="162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latin typeface="Arial" panose="020B0604020202020204" pitchFamily="34" charset="0"/>
              </a:rPr>
              <a:t>Quadrupole</a:t>
            </a:r>
            <a:r>
              <a:rPr lang="hu-HU" dirty="0" smtClean="0">
                <a:latin typeface="Arial" panose="020B0604020202020204" pitchFamily="34" charset="0"/>
              </a:rPr>
              <a:t> 1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9096135" y="3635809"/>
            <a:ext cx="17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latin typeface="Arial" panose="020B0604020202020204" pitchFamily="34" charset="0"/>
              </a:rPr>
              <a:t>Quadrupole</a:t>
            </a:r>
            <a:r>
              <a:rPr lang="hu-HU" dirty="0" smtClean="0">
                <a:latin typeface="Arial" panose="020B0604020202020204" pitchFamily="34" charset="0"/>
              </a:rPr>
              <a:t> 2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429168" y="3635809"/>
            <a:ext cx="152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Arial" panose="020B0604020202020204" pitchFamily="34" charset="0"/>
              </a:rPr>
              <a:t>Ütköző cella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0" name="Villám 29"/>
          <p:cNvSpPr/>
          <p:nvPr/>
        </p:nvSpPr>
        <p:spPr>
          <a:xfrm>
            <a:off x="6023992" y="2066461"/>
            <a:ext cx="264029" cy="72299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7" name="Jobbra nyíl 6"/>
          <p:cNvSpPr/>
          <p:nvPr/>
        </p:nvSpPr>
        <p:spPr>
          <a:xfrm rot="-2700000">
            <a:off x="5393791" y="3719817"/>
            <a:ext cx="1209041" cy="263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263243" y="4372044"/>
            <a:ext cx="1556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Arial" panose="020B0604020202020204" pitchFamily="34" charset="0"/>
              </a:rPr>
              <a:t>„Ütköző” gáz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9" name="Felfelé nyíl 8"/>
          <p:cNvSpPr/>
          <p:nvPr/>
        </p:nvSpPr>
        <p:spPr>
          <a:xfrm>
            <a:off x="2844322" y="4741376"/>
            <a:ext cx="216024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Mikrocisztin</a:t>
            </a:r>
            <a:r>
              <a:rPr lang="hu-HU" b="1" dirty="0"/>
              <a:t>-LR </a:t>
            </a:r>
            <a:r>
              <a:rPr lang="hu-HU" b="1" dirty="0" smtClean="0"/>
              <a:t>mérési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400" dirty="0" smtClean="0"/>
              <a:t>Határérték 1 </a:t>
            </a:r>
            <a:r>
              <a:rPr lang="hu-HU" sz="2400" dirty="0"/>
              <a:t>µg/l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 smtClean="0"/>
              <a:t>ISO </a:t>
            </a:r>
            <a:r>
              <a:rPr lang="hu-HU" sz="2400" dirty="0"/>
              <a:t>20179:2005 </a:t>
            </a:r>
            <a:r>
              <a:rPr lang="hu-HU" sz="2400" dirty="0" smtClean="0"/>
              <a:t>szabvány alapján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Szilárd fázisú </a:t>
            </a:r>
            <a:r>
              <a:rPr lang="hu-HU" sz="2400" dirty="0" err="1" smtClean="0"/>
              <a:t>extrakciót</a:t>
            </a:r>
            <a:r>
              <a:rPr lang="hu-HU" sz="2400" dirty="0" smtClean="0"/>
              <a:t> követő folyadékkromatográfiás elválasztás, majd diódasoros vagy </a:t>
            </a:r>
            <a:r>
              <a:rPr lang="hu-HU" sz="2400" dirty="0" err="1" smtClean="0"/>
              <a:t>tömegspektrometriás</a:t>
            </a:r>
            <a:r>
              <a:rPr lang="hu-HU" sz="2400" dirty="0" smtClean="0"/>
              <a:t> detektálás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A szabvány alkalmas kezelt és nyers vizek mérésére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Biomassza </a:t>
            </a:r>
            <a:r>
              <a:rPr lang="hu-HU" sz="2400" dirty="0" err="1" smtClean="0"/>
              <a:t>mikrocisztin</a:t>
            </a:r>
            <a:r>
              <a:rPr lang="hu-HU" sz="2400" dirty="0" smtClean="0"/>
              <a:t> tartalmának mérésére is alkalmas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24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Mikrocisztin</a:t>
            </a:r>
            <a:r>
              <a:rPr lang="hu-HU" b="1" dirty="0"/>
              <a:t>-LR mérése az ISO 20179:2005 szabvány alapján </a:t>
            </a:r>
            <a:r>
              <a:rPr lang="hu-HU" b="1" dirty="0" smtClean="0"/>
              <a:t>1.</a:t>
            </a:r>
            <a:endParaRPr lang="hu-HU" b="1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272578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3085822" y="3183611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509758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085822" y="3183611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2725782" y="440774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3013814" y="4407459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2797790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3013814" y="4407747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2725782" y="4403762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2725782" y="411971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efelé nyíl 33"/>
          <p:cNvSpPr/>
          <p:nvPr/>
        </p:nvSpPr>
        <p:spPr>
          <a:xfrm>
            <a:off x="2797790" y="253553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1626783" y="1628801"/>
            <a:ext cx="272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Kondicionálás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: 4 ml metanol</a:t>
            </a:r>
          </a:p>
          <a:p>
            <a:pPr algn="ctr">
              <a:defRPr/>
            </a:pPr>
            <a:r>
              <a:rPr lang="hu-H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Ekvilibrálás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: 4 ml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desztilláltvíz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36" name="Egyenes összekötő 35"/>
          <p:cNvCxnSpPr/>
          <p:nvPr/>
        </p:nvCxnSpPr>
        <p:spPr>
          <a:xfrm>
            <a:off x="483128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5191329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4615265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5191329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4831289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V="1">
            <a:off x="5119321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4903297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5119321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4831289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4831289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efelé nyíl 45"/>
          <p:cNvSpPr/>
          <p:nvPr/>
        </p:nvSpPr>
        <p:spPr>
          <a:xfrm>
            <a:off x="4903297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508679" y="1481129"/>
            <a:ext cx="2014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Minta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felvitele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500 ml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mintához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5 ml 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metanol</a:t>
            </a:r>
            <a:b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pH 5-8 közé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8" name="Lefelé nyíl 47"/>
          <p:cNvSpPr/>
          <p:nvPr/>
        </p:nvSpPr>
        <p:spPr>
          <a:xfrm>
            <a:off x="2797790" y="476778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9" name="Lefelé nyíl 48"/>
          <p:cNvSpPr/>
          <p:nvPr/>
        </p:nvSpPr>
        <p:spPr>
          <a:xfrm>
            <a:off x="4903297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0" name="Ellipszis 49"/>
          <p:cNvSpPr/>
          <p:nvPr/>
        </p:nvSpPr>
        <p:spPr>
          <a:xfrm>
            <a:off x="4856243" y="3284994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1" name="Ellipszis 50"/>
          <p:cNvSpPr/>
          <p:nvPr/>
        </p:nvSpPr>
        <p:spPr>
          <a:xfrm>
            <a:off x="5002566" y="3640286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2" name="Ellipszis 51"/>
          <p:cNvSpPr/>
          <p:nvPr/>
        </p:nvSpPr>
        <p:spPr>
          <a:xfrm>
            <a:off x="4794925" y="5141073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3" name="Ellipszis 52"/>
          <p:cNvSpPr/>
          <p:nvPr/>
        </p:nvSpPr>
        <p:spPr>
          <a:xfrm>
            <a:off x="5130012" y="511465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4" name="Háromszög 53"/>
          <p:cNvSpPr/>
          <p:nvPr/>
        </p:nvSpPr>
        <p:spPr>
          <a:xfrm>
            <a:off x="5011309" y="336849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5" name="Háromszög 54"/>
          <p:cNvSpPr/>
          <p:nvPr/>
        </p:nvSpPr>
        <p:spPr>
          <a:xfrm>
            <a:off x="4858208" y="3558087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7" name="Téglalap 56"/>
          <p:cNvSpPr/>
          <p:nvPr/>
        </p:nvSpPr>
        <p:spPr>
          <a:xfrm>
            <a:off x="4885295" y="3861666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8" name="Téglalap 57"/>
          <p:cNvSpPr/>
          <p:nvPr/>
        </p:nvSpPr>
        <p:spPr>
          <a:xfrm>
            <a:off x="5053277" y="3986156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59" name="Egyenes összekötő 58"/>
          <p:cNvCxnSpPr/>
          <p:nvPr/>
        </p:nvCxnSpPr>
        <p:spPr>
          <a:xfrm>
            <a:off x="766564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8025688" y="3226180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7449624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>
            <a:off x="8025688" y="3226180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V="1">
            <a:off x="7665648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flipV="1">
            <a:off x="7953680" y="4450028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>
            <a:off x="7737656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7953680" y="4450316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7665648" y="4446331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>
            <a:off x="7665648" y="4162284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Lefelé nyíl 68"/>
          <p:cNvSpPr/>
          <p:nvPr/>
        </p:nvSpPr>
        <p:spPr>
          <a:xfrm>
            <a:off x="7737656" y="25781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6764871" y="1628801"/>
            <a:ext cx="2161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Mosás:1:4 </a:t>
            </a:r>
            <a:r>
              <a:rPr lang="hu-H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metanol:víz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 eleggyel</a:t>
            </a:r>
          </a:p>
        </p:txBody>
      </p:sp>
      <p:sp>
        <p:nvSpPr>
          <p:cNvPr id="71" name="Lefelé nyíl 70"/>
          <p:cNvSpPr/>
          <p:nvPr/>
        </p:nvSpPr>
        <p:spPr>
          <a:xfrm>
            <a:off x="7737656" y="48270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6" name="Háromszög 75"/>
          <p:cNvSpPr/>
          <p:nvPr/>
        </p:nvSpPr>
        <p:spPr>
          <a:xfrm>
            <a:off x="7905019" y="430970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7" name="Háromszög 76"/>
          <p:cNvSpPr/>
          <p:nvPr/>
        </p:nvSpPr>
        <p:spPr>
          <a:xfrm>
            <a:off x="7678305" y="4173983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8" name="Téglalap 77"/>
          <p:cNvSpPr/>
          <p:nvPr/>
        </p:nvSpPr>
        <p:spPr>
          <a:xfrm>
            <a:off x="7548378" y="4940021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9" name="Téglalap 78"/>
          <p:cNvSpPr/>
          <p:nvPr/>
        </p:nvSpPr>
        <p:spPr>
          <a:xfrm>
            <a:off x="8027845" y="5100174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101" name="Egyenes összekötő 100"/>
          <p:cNvCxnSpPr/>
          <p:nvPr/>
        </p:nvCxnSpPr>
        <p:spPr>
          <a:xfrm>
            <a:off x="955238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>
            <a:off x="9912424" y="3231074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9336360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9912424" y="3231074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flipV="1">
            <a:off x="9552384" y="4455211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 flipV="1">
            <a:off x="9840416" y="4454922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>
            <a:off x="9624392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>
            <a:off x="9840416" y="4455210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>
            <a:off x="9552384" y="4451225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>
            <a:off x="9552384" y="4167178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Lefelé nyíl 110"/>
          <p:cNvSpPr/>
          <p:nvPr/>
        </p:nvSpPr>
        <p:spPr>
          <a:xfrm>
            <a:off x="9624392" y="258300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8876058" y="1484784"/>
            <a:ext cx="1828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Elúció:  2 ml 0,1% TFA-t tartalmazó 9:1  metanol-víz eleggyel</a:t>
            </a:r>
          </a:p>
        </p:txBody>
      </p:sp>
      <p:sp>
        <p:nvSpPr>
          <p:cNvPr id="113" name="Lefelé nyíl 112"/>
          <p:cNvSpPr/>
          <p:nvPr/>
        </p:nvSpPr>
        <p:spPr>
          <a:xfrm>
            <a:off x="9624392" y="483189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18" name="Háromszög 117"/>
          <p:cNvSpPr/>
          <p:nvPr/>
        </p:nvSpPr>
        <p:spPr>
          <a:xfrm>
            <a:off x="9433682" y="5049489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19" name="Háromszög 118"/>
          <p:cNvSpPr/>
          <p:nvPr/>
        </p:nvSpPr>
        <p:spPr>
          <a:xfrm>
            <a:off x="9956427" y="4880744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132" name="Egyenes összekötő 131"/>
          <p:cNvCxnSpPr/>
          <p:nvPr/>
        </p:nvCxnSpPr>
        <p:spPr>
          <a:xfrm>
            <a:off x="594738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>
            <a:off x="6307424" y="3226469"/>
            <a:ext cx="0" cy="12241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>
            <a:off x="5731360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>
            <a:off x="6307424" y="3226469"/>
            <a:ext cx="21602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 flipV="1">
            <a:off x="5947384" y="4450606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 flipV="1">
            <a:off x="6235416" y="4450317"/>
            <a:ext cx="72008" cy="57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>
            <a:off x="6019392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>
            <a:off x="6235416" y="4450605"/>
            <a:ext cx="0" cy="1800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>
            <a:off x="5947384" y="4446620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>
            <a:off x="5947384" y="4162573"/>
            <a:ext cx="36004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Lefelé nyíl 141"/>
          <p:cNvSpPr/>
          <p:nvPr/>
        </p:nvSpPr>
        <p:spPr>
          <a:xfrm>
            <a:off x="6019392" y="2578397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4" name="Lefelé nyíl 143"/>
          <p:cNvSpPr/>
          <p:nvPr/>
        </p:nvSpPr>
        <p:spPr>
          <a:xfrm>
            <a:off x="6019392" y="482728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5" name="Háromszög 144"/>
          <p:cNvSpPr/>
          <p:nvPr/>
        </p:nvSpPr>
        <p:spPr>
          <a:xfrm>
            <a:off x="6186755" y="4309991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6" name="Háromszög 145"/>
          <p:cNvSpPr/>
          <p:nvPr/>
        </p:nvSpPr>
        <p:spPr>
          <a:xfrm>
            <a:off x="5960041" y="417427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7" name="Téglalap 146"/>
          <p:cNvSpPr/>
          <p:nvPr/>
        </p:nvSpPr>
        <p:spPr>
          <a:xfrm>
            <a:off x="6013430" y="4325134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8" name="Téglalap 147"/>
          <p:cNvSpPr/>
          <p:nvPr/>
        </p:nvSpPr>
        <p:spPr>
          <a:xfrm>
            <a:off x="6137699" y="4189400"/>
            <a:ext cx="76735" cy="13377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9" name="Szövegdoboz 148"/>
          <p:cNvSpPr txBox="1"/>
          <p:nvPr/>
        </p:nvSpPr>
        <p:spPr>
          <a:xfrm>
            <a:off x="8915445" y="5488153"/>
            <a:ext cx="3343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1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Mátrix komponens 2</a:t>
            </a:r>
          </a:p>
          <a:p>
            <a:pPr>
              <a:defRPr/>
            </a:pPr>
            <a:r>
              <a:rPr lang="hu-HU" dirty="0">
                <a:solidFill>
                  <a:prstClr val="black"/>
                </a:solidFill>
                <a:latin typeface="Arial" panose="020B0604020202020204" pitchFamily="34" charset="0"/>
              </a:rPr>
              <a:t>  Vizsgálandó komponens</a:t>
            </a:r>
          </a:p>
        </p:txBody>
      </p:sp>
      <p:sp>
        <p:nvSpPr>
          <p:cNvPr id="150" name="Ellipszis 149"/>
          <p:cNvSpPr/>
          <p:nvPr/>
        </p:nvSpPr>
        <p:spPr>
          <a:xfrm>
            <a:off x="8854127" y="5560161"/>
            <a:ext cx="122635" cy="1669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51" name="Téglalap 150"/>
          <p:cNvSpPr/>
          <p:nvPr/>
        </p:nvSpPr>
        <p:spPr>
          <a:xfrm>
            <a:off x="8845416" y="5913045"/>
            <a:ext cx="117270" cy="1214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52" name="Háromszög 151"/>
          <p:cNvSpPr/>
          <p:nvPr/>
        </p:nvSpPr>
        <p:spPr>
          <a:xfrm>
            <a:off x="8853259" y="6163562"/>
            <a:ext cx="118702" cy="1303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 flipH="1">
            <a:off x="2431339" y="4290958"/>
            <a:ext cx="374198" cy="994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7</a:t>
            </a:fld>
            <a:endParaRPr lang="hu-HU"/>
          </a:p>
        </p:txBody>
      </p:sp>
      <p:sp>
        <p:nvSpPr>
          <p:cNvPr id="92" name="Szövegdoboz 91"/>
          <p:cNvSpPr txBox="1"/>
          <p:nvPr/>
        </p:nvSpPr>
        <p:spPr>
          <a:xfrm>
            <a:off x="1263214" y="3972446"/>
            <a:ext cx="1251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rgbClr val="FF0000"/>
                </a:solidFill>
                <a:latin typeface="Arial" panose="020B0604020202020204" pitchFamily="34" charset="0"/>
              </a:rPr>
              <a:t>C18-as töltet</a:t>
            </a:r>
          </a:p>
        </p:txBody>
      </p:sp>
      <p:sp>
        <p:nvSpPr>
          <p:cNvPr id="93" name="Szövegdoboz 92"/>
          <p:cNvSpPr txBox="1"/>
          <p:nvPr/>
        </p:nvSpPr>
        <p:spPr>
          <a:xfrm>
            <a:off x="1715308" y="5813292"/>
            <a:ext cx="238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</a:rPr>
              <a:t>Nem száradhat ki!!!</a:t>
            </a:r>
          </a:p>
        </p:txBody>
      </p:sp>
      <p:pic>
        <p:nvPicPr>
          <p:cNvPr id="94" name="Picture 2" descr="Extracting-Non-polar-Compou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64" y="5085844"/>
            <a:ext cx="2359744" cy="69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Jobbra nyíl 94"/>
          <p:cNvSpPr/>
          <p:nvPr/>
        </p:nvSpPr>
        <p:spPr>
          <a:xfrm rot="2100000">
            <a:off x="1533454" y="5475072"/>
            <a:ext cx="602106" cy="3382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96" name="Jobbra nyíl 95"/>
          <p:cNvSpPr/>
          <p:nvPr/>
        </p:nvSpPr>
        <p:spPr>
          <a:xfrm rot="8100000">
            <a:off x="1533454" y="4793662"/>
            <a:ext cx="602106" cy="3382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1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1424" y="274638"/>
            <a:ext cx="9649072" cy="1143000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Mikrocisztin</a:t>
            </a:r>
            <a:r>
              <a:rPr lang="hu-HU" b="1" dirty="0" smtClean="0"/>
              <a:t>-LR mérése az ISO 20179:2005 szabvány alapján 2.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9" y="3789413"/>
            <a:ext cx="3909699" cy="2189432"/>
          </a:xfrm>
        </p:spPr>
      </p:pic>
      <p:sp>
        <p:nvSpPr>
          <p:cNvPr id="5" name="Szövegdoboz 4"/>
          <p:cNvSpPr txBox="1"/>
          <p:nvPr/>
        </p:nvSpPr>
        <p:spPr>
          <a:xfrm>
            <a:off x="1163451" y="1844825"/>
            <a:ext cx="32190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800" dirty="0">
                <a:latin typeface="Arial" panose="020B0604020202020204" pitchFamily="34" charset="0"/>
              </a:rPr>
              <a:t>500 ml minta pH beállítása 5-8 közé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77" y="1844825"/>
            <a:ext cx="6699963" cy="4134020"/>
          </a:xfrm>
          <a:prstGeom prst="rect">
            <a:avLst/>
          </a:prstGeom>
        </p:spPr>
      </p:pic>
      <p:cxnSp>
        <p:nvCxnSpPr>
          <p:cNvPr id="7" name="Egyenes összekötő 6"/>
          <p:cNvCxnSpPr/>
          <p:nvPr/>
        </p:nvCxnSpPr>
        <p:spPr>
          <a:xfrm>
            <a:off x="7680176" y="1916832"/>
            <a:ext cx="0" cy="38884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9048328" y="1916832"/>
            <a:ext cx="0" cy="38884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7176120" y="597134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</a:rPr>
              <a:t>pH:5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8611358" y="5971346"/>
            <a:ext cx="725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</a:rPr>
              <a:t>pH:8</a:t>
            </a:r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85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6403" y="139251"/>
            <a:ext cx="10515600" cy="1325563"/>
          </a:xfrm>
        </p:spPr>
        <p:txBody>
          <a:bodyPr>
            <a:normAutofit/>
          </a:bodyPr>
          <a:lstStyle/>
          <a:p>
            <a:r>
              <a:rPr lang="hu-HU" b="1" dirty="0" err="1"/>
              <a:t>Mikrocisztin</a:t>
            </a:r>
            <a:r>
              <a:rPr lang="hu-HU" b="1" dirty="0"/>
              <a:t>-LR mérése az ISO 20179:2005 szabvány alapján </a:t>
            </a:r>
            <a:r>
              <a:rPr lang="hu-HU" b="1" dirty="0" smtClean="0"/>
              <a:t>3.</a:t>
            </a:r>
            <a:endParaRPr lang="hu-HU" b="1" dirty="0"/>
          </a:p>
        </p:txBody>
      </p:sp>
      <p:pic>
        <p:nvPicPr>
          <p:cNvPr id="51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40" y="4045527"/>
            <a:ext cx="3313803" cy="1856796"/>
          </a:xfrm>
        </p:spPr>
      </p:pic>
      <p:cxnSp>
        <p:nvCxnSpPr>
          <p:cNvPr id="5" name="Egyenes összekötő 4"/>
          <p:cNvCxnSpPr/>
          <p:nvPr/>
        </p:nvCxnSpPr>
        <p:spPr>
          <a:xfrm>
            <a:off x="1475244" y="3544614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1357465" y="3835734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357465" y="3824643"/>
            <a:ext cx="0" cy="507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H="1">
            <a:off x="1357465" y="4346663"/>
            <a:ext cx="494823" cy="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1843270" y="3824643"/>
            <a:ext cx="3749" cy="5170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1357465" y="3891867"/>
            <a:ext cx="477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elé nyíl 31"/>
          <p:cNvSpPr/>
          <p:nvPr/>
        </p:nvSpPr>
        <p:spPr>
          <a:xfrm>
            <a:off x="1500585" y="2274395"/>
            <a:ext cx="225804" cy="101466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705273" y="1585332"/>
            <a:ext cx="1781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</a:rPr>
              <a:t>N</a:t>
            </a:r>
            <a:r>
              <a:rPr lang="hu-HU" sz="2400" baseline="-25000" dirty="0">
                <a:latin typeface="Arial" panose="020B0604020202020204" pitchFamily="34" charset="0"/>
              </a:rPr>
              <a:t>2</a:t>
            </a:r>
            <a:r>
              <a:rPr lang="hu-HU" sz="2400" dirty="0">
                <a:latin typeface="Arial" panose="020B0604020202020204" pitchFamily="34" charset="0"/>
              </a:rPr>
              <a:t> bepárlás</a:t>
            </a:r>
          </a:p>
        </p:txBody>
      </p:sp>
      <p:sp>
        <p:nvSpPr>
          <p:cNvPr id="35" name="Lefelé nyíl 34"/>
          <p:cNvSpPr/>
          <p:nvPr/>
        </p:nvSpPr>
        <p:spPr>
          <a:xfrm>
            <a:off x="3708761" y="2253930"/>
            <a:ext cx="225802" cy="1014547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2685492" y="1585608"/>
            <a:ext cx="225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</a:rPr>
              <a:t>Oldószer csere</a:t>
            </a:r>
          </a:p>
        </p:txBody>
      </p:sp>
      <p:sp>
        <p:nvSpPr>
          <p:cNvPr id="37" name="Jobbra nyíl 36"/>
          <p:cNvSpPr/>
          <p:nvPr/>
        </p:nvSpPr>
        <p:spPr>
          <a:xfrm>
            <a:off x="2253699" y="3923082"/>
            <a:ext cx="903159" cy="15219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680655" y="4490434"/>
            <a:ext cx="1865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</a:rPr>
              <a:t>2 ml 0,1% TFA-t tartalmazó 9:1  metanol-víz elegy</a:t>
            </a:r>
            <a:endParaRPr lang="hu-HU" sz="1600" dirty="0">
              <a:latin typeface="Arial" panose="020B0604020202020204" pitchFamily="34" charset="0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3164398" y="4485289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Arial" panose="020B0604020202020204" pitchFamily="34" charset="0"/>
              </a:rPr>
              <a:t>500 µl 1:4 metanol-víz elegy</a:t>
            </a:r>
          </a:p>
        </p:txBody>
      </p:sp>
      <p:sp>
        <p:nvSpPr>
          <p:cNvPr id="42" name="Jobbra nyíl 41"/>
          <p:cNvSpPr/>
          <p:nvPr/>
        </p:nvSpPr>
        <p:spPr>
          <a:xfrm>
            <a:off x="4236059" y="3913423"/>
            <a:ext cx="903159" cy="15219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5261691" y="3384033"/>
            <a:ext cx="1225993" cy="122063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5155806" y="3583681"/>
            <a:ext cx="145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</a:rPr>
              <a:t>HPLC rendszer</a:t>
            </a:r>
          </a:p>
        </p:txBody>
      </p:sp>
      <p:sp>
        <p:nvSpPr>
          <p:cNvPr id="46" name="Jobbra nyíl 45"/>
          <p:cNvSpPr/>
          <p:nvPr/>
        </p:nvSpPr>
        <p:spPr>
          <a:xfrm rot="-2700000">
            <a:off x="6468478" y="3088170"/>
            <a:ext cx="576064" cy="10801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7" name="Jobbra nyíl 46"/>
          <p:cNvSpPr/>
          <p:nvPr/>
        </p:nvSpPr>
        <p:spPr>
          <a:xfrm rot="2700000">
            <a:off x="6468477" y="4798605"/>
            <a:ext cx="576064" cy="10801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49" name="Téglalap 48"/>
          <p:cNvSpPr/>
          <p:nvPr/>
        </p:nvSpPr>
        <p:spPr>
          <a:xfrm>
            <a:off x="7220438" y="2253930"/>
            <a:ext cx="1035802" cy="61987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229015" y="5182789"/>
            <a:ext cx="1027225" cy="5516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53" name="Egyenes összekötő 52"/>
          <p:cNvCxnSpPr/>
          <p:nvPr/>
        </p:nvCxnSpPr>
        <p:spPr>
          <a:xfrm flipH="1">
            <a:off x="8666518" y="4329474"/>
            <a:ext cx="934891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zövegdoboz 53"/>
          <p:cNvSpPr txBox="1"/>
          <p:nvPr/>
        </p:nvSpPr>
        <p:spPr>
          <a:xfrm>
            <a:off x="8089611" y="5633870"/>
            <a:ext cx="1318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m/z 996=&gt;135</a:t>
            </a:r>
          </a:p>
        </p:txBody>
      </p:sp>
      <p:sp>
        <p:nvSpPr>
          <p:cNvPr id="55" name="Szövegdoboz 54"/>
          <p:cNvSpPr txBox="1"/>
          <p:nvPr/>
        </p:nvSpPr>
        <p:spPr>
          <a:xfrm>
            <a:off x="7317582" y="2333036"/>
            <a:ext cx="829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Arial" panose="020B0604020202020204" pitchFamily="34" charset="0"/>
              </a:rPr>
              <a:t>DAD</a:t>
            </a:r>
          </a:p>
        </p:txBody>
      </p:sp>
      <p:sp>
        <p:nvSpPr>
          <p:cNvPr id="56" name="Szövegdoboz 55"/>
          <p:cNvSpPr txBox="1"/>
          <p:nvPr/>
        </p:nvSpPr>
        <p:spPr>
          <a:xfrm>
            <a:off x="7162265" y="5235961"/>
            <a:ext cx="1215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Arial" panose="020B0604020202020204" pitchFamily="34" charset="0"/>
              </a:rPr>
              <a:t>MS/MS</a:t>
            </a:r>
          </a:p>
        </p:txBody>
      </p:sp>
      <p:pic>
        <p:nvPicPr>
          <p:cNvPr id="57" name="Kép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40" y="1360739"/>
            <a:ext cx="2992630" cy="2290800"/>
          </a:xfrm>
          <a:prstGeom prst="rect">
            <a:avLst/>
          </a:prstGeom>
        </p:spPr>
      </p:pic>
      <p:cxnSp>
        <p:nvCxnSpPr>
          <p:cNvPr id="58" name="Egyenes összekötő 57"/>
          <p:cNvCxnSpPr/>
          <p:nvPr/>
        </p:nvCxnSpPr>
        <p:spPr>
          <a:xfrm>
            <a:off x="9669771" y="1665192"/>
            <a:ext cx="0" cy="224994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9768408" y="1546153"/>
            <a:ext cx="137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Arial" panose="020B0604020202020204" pitchFamily="34" charset="0"/>
              </a:rPr>
              <a:t>230-235 </a:t>
            </a:r>
            <a:r>
              <a:rPr lang="hu-HU" dirty="0">
                <a:latin typeface="Arial" panose="020B0604020202020204" pitchFamily="34" charset="0"/>
              </a:rPr>
              <a:t>nm</a:t>
            </a:r>
          </a:p>
        </p:txBody>
      </p:sp>
      <p:cxnSp>
        <p:nvCxnSpPr>
          <p:cNvPr id="45" name="Egyenes összekötő 44"/>
          <p:cNvCxnSpPr/>
          <p:nvPr/>
        </p:nvCxnSpPr>
        <p:spPr>
          <a:xfrm>
            <a:off x="1739405" y="3544614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 flipH="1">
            <a:off x="1739405" y="3835734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3681317" y="3525757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H="1">
            <a:off x="3563538" y="3816877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3563538" y="3805786"/>
            <a:ext cx="0" cy="507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H="1">
            <a:off x="3563538" y="4327806"/>
            <a:ext cx="494823" cy="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>
            <a:off x="4049343" y="3805786"/>
            <a:ext cx="3749" cy="5170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3945478" y="3525757"/>
            <a:ext cx="0" cy="3043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flipH="1">
            <a:off x="3945478" y="3816877"/>
            <a:ext cx="11288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>
            <a:off x="3563538" y="4143456"/>
            <a:ext cx="47841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4E3C-B01F-4FFE-A705-1FD4F1F186B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3172125"/>
      </p:ext>
    </p:extLst>
  </p:cSld>
  <p:clrMapOvr>
    <a:masterClrMapping/>
  </p:clrMapOvr>
</p:sld>
</file>

<file path=ppt/theme/theme1.xml><?xml version="1.0" encoding="utf-8"?>
<a:theme xmlns:a="http://schemas.openxmlformats.org/drawingml/2006/main" name="NNGy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NGyK" id="{A588085A-DD60-4F96-B7D7-28A16BE543AA}" vid="{622A084A-A7B9-453E-AB99-6D97168F8A7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NNGyK</Template>
  <TotalTime>1282</TotalTime>
  <Words>1036</Words>
  <Application>Microsoft Office PowerPoint</Application>
  <PresentationFormat>Szélesvásznú</PresentationFormat>
  <Paragraphs>193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3" baseType="lpstr">
      <vt:lpstr>Arial</vt:lpstr>
      <vt:lpstr>NNGyK</vt:lpstr>
      <vt:lpstr>Vizsgálati módszerek, laboratóriumi tapasztalatok I. PFA vegyületek, Biszfenol-A, Mikrocisztin-LR  </vt:lpstr>
      <vt:lpstr>Bevezetés</vt:lpstr>
      <vt:lpstr>Szilárd fázisú extrakció (SPE)</vt:lpstr>
      <vt:lpstr>Szilárd fázisú extrakció (SPE)</vt:lpstr>
      <vt:lpstr>Detektálás: Tandem tömegspektrométer - MRM</vt:lpstr>
      <vt:lpstr>Mikrocisztin-LR mérési lehetősége</vt:lpstr>
      <vt:lpstr>Mikrocisztin-LR mérése az ISO 20179:2005 szabvány alapján 1.</vt:lpstr>
      <vt:lpstr>Mikrocisztin-LR mérése az ISO 20179:2005 szabvány alapján 2.</vt:lpstr>
      <vt:lpstr>Mikrocisztin-LR mérése az ISO 20179:2005 szabvány alapján 3.</vt:lpstr>
      <vt:lpstr>Mikrocisztin-LR mérése az ISO 20179:2005 szabvány alapján 4.</vt:lpstr>
      <vt:lpstr>PFA mérési lehetőségek</vt:lpstr>
      <vt:lpstr>PFA komponensek mérése az ISO 21675:2019 szabvány alapján 1.</vt:lpstr>
      <vt:lpstr>PFA komponensek mérése az ISO 21675:2019 szabvány alapján 2.</vt:lpstr>
      <vt:lpstr>PFA komponensek mérése az ISO 21675:2019 szabvány alapján 3.</vt:lpstr>
      <vt:lpstr>PFA mérés kihívásai</vt:lpstr>
      <vt:lpstr>Biszfenol A mérési lehetőségek</vt:lpstr>
      <vt:lpstr>Biszfenol A mérése egyedi módszer alapján 1.</vt:lpstr>
      <vt:lpstr>Biszfenol A mérése egyedi módszer alapján 2.</vt:lpstr>
      <vt:lpstr>Összefoglalás 1.</vt:lpstr>
      <vt:lpstr>Összefoglalás 2.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Erdélyi Norbert</dc:creator>
  <cp:lastModifiedBy>Erdélyi Norbert</cp:lastModifiedBy>
  <cp:revision>106</cp:revision>
  <dcterms:created xsi:type="dcterms:W3CDTF">2021-08-19T06:42:37Z</dcterms:created>
  <dcterms:modified xsi:type="dcterms:W3CDTF">2024-01-25T07:36:11Z</dcterms:modified>
</cp:coreProperties>
</file>